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 id="292" r:id="rId74"/>
    <p:sldId id="293" r:id="rId75"/>
  </p:sldIdLst>
  <p:sldSz cx="18288000" cy="10287000"/>
  <p:notesSz cx="6858000" cy="9144000"/>
  <p:embeddedFontLst>
    <p:embeddedFont>
      <p:font typeface="Playlist Script" charset="1" panose="000000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Abril Fatface" charset="1" panose="02000503000000020003"/>
      <p:regular r:id="rId11"/>
    </p:embeddedFont>
    <p:embeddedFont>
      <p:font typeface="Abril Fatface Italics" charset="1" panose="02000503000000020003"/>
      <p:regular r:id="rId12"/>
    </p:embeddedFont>
    <p:embeddedFont>
      <p:font typeface="Poppins Light" charset="1" panose="02000000000000000000"/>
      <p:regular r:id="rId13"/>
    </p:embeddedFont>
    <p:embeddedFont>
      <p:font typeface="Poppins Light Bold" charset="1" panose="02000000000000000000"/>
      <p:regular r:id="rId14"/>
    </p:embeddedFont>
    <p:embeddedFont>
      <p:font typeface="Poppins Medium" charset="1" panose="02000000000000000000"/>
      <p:regular r:id="rId15"/>
    </p:embeddedFont>
    <p:embeddedFont>
      <p:font typeface="Poppins Medium Bold" charset="1" panose="02000000000000000000"/>
      <p:regular r:id="rId16"/>
    </p:embeddedFont>
    <p:embeddedFont>
      <p:font typeface="Lovelo Line" charset="1" panose="00000000000000000000"/>
      <p:regular r:id="rId17"/>
    </p:embeddedFont>
    <p:embeddedFont>
      <p:font typeface="Lovelo Line Bold" charset="1" panose="02000000000000000000"/>
      <p:regular r:id="rId18"/>
    </p:embeddedFont>
    <p:embeddedFont>
      <p:font typeface="Lobster" charset="1" panose="00000500000000000000"/>
      <p:regular r:id="rId19"/>
    </p:embeddedFont>
    <p:embeddedFont>
      <p:font typeface="Nickainley" charset="1" panose="00000500000000000000"/>
      <p:regular r:id="rId20"/>
    </p:embeddedFont>
    <p:embeddedFont>
      <p:font typeface="Horizon" charset="1" panose="02000500000000000000"/>
      <p:regular r:id="rId21"/>
    </p:embeddedFont>
    <p:embeddedFont>
      <p:font typeface="TT Prosto Sans" charset="1" panose="02000503040000020003"/>
      <p:regular r:id="rId22"/>
    </p:embeddedFont>
    <p:embeddedFont>
      <p:font typeface="TT Prosto Sans Bold" charset="1" panose="02000805050000020003"/>
      <p:regular r:id="rId23"/>
    </p:embeddedFont>
    <p:embeddedFont>
      <p:font typeface="TT Prosto Sans Italics" charset="1" panose="02000503020000090003"/>
      <p:regular r:id="rId24"/>
    </p:embeddedFont>
    <p:embeddedFont>
      <p:font typeface="TT Prosto Sans Bold Italics" charset="1" panose="02000805020000090003"/>
      <p:regular r:id="rId25"/>
    </p:embeddedFont>
    <p:embeddedFont>
      <p:font typeface="Agrandir" charset="1" panose="00000500000000000000"/>
      <p:regular r:id="rId26"/>
    </p:embeddedFont>
    <p:embeddedFont>
      <p:font typeface="Agrandir Bold" charset="1" panose="00000800000000000000"/>
      <p:regular r:id="rId27"/>
    </p:embeddedFont>
    <p:embeddedFont>
      <p:font typeface="Agrandir Italics" charset="1" panose="00000500000000000000"/>
      <p:regular r:id="rId28"/>
    </p:embeddedFont>
    <p:embeddedFont>
      <p:font typeface="Agrandir Bold Italics" charset="1" panose="00000800000000000000"/>
      <p:regular r:id="rId29"/>
    </p:embeddedFont>
    <p:embeddedFont>
      <p:font typeface="Agrandir Thin" charset="1" panose="00000200000000000000"/>
      <p:regular r:id="rId30"/>
    </p:embeddedFont>
    <p:embeddedFont>
      <p:font typeface="Agrandir Thin Italics" charset="1" panose="00000200000000000000"/>
      <p:regular r:id="rId31"/>
    </p:embeddedFont>
    <p:embeddedFont>
      <p:font typeface="Agrandir Medium" charset="1" panose="00000600000000000000"/>
      <p:regular r:id="rId32"/>
    </p:embeddedFont>
    <p:embeddedFont>
      <p:font typeface="Agrandir Medium Italics" charset="1" panose="00000600000000000000"/>
      <p:regular r:id="rId33"/>
    </p:embeddedFont>
    <p:embeddedFont>
      <p:font typeface="Agrandir Ultra-Bold" charset="1" panose="00000A00000000000000"/>
      <p:regular r:id="rId34"/>
    </p:embeddedFont>
    <p:embeddedFont>
      <p:font typeface="Agrandir Ultra-Bold Italics" charset="1" panose="00000A00000000000000"/>
      <p:regular r:id="rId35"/>
    </p:embeddedFont>
    <p:embeddedFont>
      <p:font typeface="Agrandir Heavy" charset="1" panose="00000900000000000000"/>
      <p:regular r:id="rId36"/>
    </p:embeddedFont>
    <p:embeddedFont>
      <p:font typeface="Agrandir Heavy Italics" charset="1" panose="000009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58" Target="slides/slide21.xml" Type="http://schemas.openxmlformats.org/officeDocument/2006/relationships/slide"/><Relationship Id="rId59" Target="slides/slide22.xml" Type="http://schemas.openxmlformats.org/officeDocument/2006/relationships/slide"/><Relationship Id="rId6" Target="fonts/font6.fntdata" Type="http://schemas.openxmlformats.org/officeDocument/2006/relationships/font"/><Relationship Id="rId60" Target="slides/slide23.xml" Type="http://schemas.openxmlformats.org/officeDocument/2006/relationships/slide"/><Relationship Id="rId61" Target="slides/slide24.xml" Type="http://schemas.openxmlformats.org/officeDocument/2006/relationships/slide"/><Relationship Id="rId62" Target="slides/slide25.xml" Type="http://schemas.openxmlformats.org/officeDocument/2006/relationships/slide"/><Relationship Id="rId63" Target="slides/slide26.xml" Type="http://schemas.openxmlformats.org/officeDocument/2006/relationships/slide"/><Relationship Id="rId64" Target="slides/slide27.xml" Type="http://schemas.openxmlformats.org/officeDocument/2006/relationships/slide"/><Relationship Id="rId65" Target="slides/slide28.xml" Type="http://schemas.openxmlformats.org/officeDocument/2006/relationships/slide"/><Relationship Id="rId66" Target="slides/slide29.xml" Type="http://schemas.openxmlformats.org/officeDocument/2006/relationships/slide"/><Relationship Id="rId67" Target="slides/slide30.xml" Type="http://schemas.openxmlformats.org/officeDocument/2006/relationships/slide"/><Relationship Id="rId68" Target="slides/slide31.xml" Type="http://schemas.openxmlformats.org/officeDocument/2006/relationships/slide"/><Relationship Id="rId69" Target="slides/slide32.xml" Type="http://schemas.openxmlformats.org/officeDocument/2006/relationships/slide"/><Relationship Id="rId7" Target="fonts/font7.fntdata" Type="http://schemas.openxmlformats.org/officeDocument/2006/relationships/font"/><Relationship Id="rId70" Target="slides/slide33.xml" Type="http://schemas.openxmlformats.org/officeDocument/2006/relationships/slide"/><Relationship Id="rId71" Target="slides/slide34.xml" Type="http://schemas.openxmlformats.org/officeDocument/2006/relationships/slide"/><Relationship Id="rId72" Target="slides/slide35.xml" Type="http://schemas.openxmlformats.org/officeDocument/2006/relationships/slide"/><Relationship Id="rId73" Target="slides/slide36.xml" Type="http://schemas.openxmlformats.org/officeDocument/2006/relationships/slide"/><Relationship Id="rId74" Target="slides/slide37.xml" Type="http://schemas.openxmlformats.org/officeDocument/2006/relationships/slide"/><Relationship Id="rId75" Target="slides/slide38.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0">
            <a:off x="12005738" y="2260462"/>
            <a:ext cx="7641615" cy="5845836"/>
          </a:xfrm>
          <a:custGeom>
            <a:avLst/>
            <a:gdLst/>
            <a:ahLst/>
            <a:cxnLst/>
            <a:rect r="r" b="b" t="t" l="l"/>
            <a:pathLst>
              <a:path h="5845836" w="7641615">
                <a:moveTo>
                  <a:pt x="7641616" y="5845836"/>
                </a:moveTo>
                <a:lnTo>
                  <a:pt x="0" y="5845836"/>
                </a:lnTo>
                <a:lnTo>
                  <a:pt x="0" y="0"/>
                </a:lnTo>
                <a:lnTo>
                  <a:pt x="7641616" y="0"/>
                </a:lnTo>
                <a:lnTo>
                  <a:pt x="7641616" y="5845836"/>
                </a:lnTo>
                <a:close/>
              </a:path>
            </a:pathLst>
          </a:custGeom>
          <a:blipFill>
            <a:blip r:embed="rId2"/>
            <a:stretch>
              <a:fillRect l="0" t="0" r="0" b="0"/>
            </a:stretch>
          </a:blipFill>
        </p:spPr>
      </p:sp>
      <p:sp>
        <p:nvSpPr>
          <p:cNvPr name="Freeform 3" id="3"/>
          <p:cNvSpPr/>
          <p:nvPr/>
        </p:nvSpPr>
        <p:spPr>
          <a:xfrm flipH="false" flipV="false" rot="1752815">
            <a:off x="5769540" y="1442674"/>
            <a:ext cx="5080754" cy="7481411"/>
          </a:xfrm>
          <a:custGeom>
            <a:avLst/>
            <a:gdLst/>
            <a:ahLst/>
            <a:cxnLst/>
            <a:rect r="r" b="b" t="t" l="l"/>
            <a:pathLst>
              <a:path h="7481411" w="5080754">
                <a:moveTo>
                  <a:pt x="0" y="0"/>
                </a:moveTo>
                <a:lnTo>
                  <a:pt x="5080754" y="0"/>
                </a:lnTo>
                <a:lnTo>
                  <a:pt x="5080754" y="7481411"/>
                </a:lnTo>
                <a:lnTo>
                  <a:pt x="0" y="7481411"/>
                </a:lnTo>
                <a:lnTo>
                  <a:pt x="0" y="0"/>
                </a:lnTo>
                <a:close/>
              </a:path>
            </a:pathLst>
          </a:custGeom>
          <a:blipFill>
            <a:blip r:embed="rId3"/>
            <a:stretch>
              <a:fillRect l="0" t="0" r="0" b="0"/>
            </a:stretch>
          </a:blipFill>
        </p:spPr>
      </p:sp>
      <p:grpSp>
        <p:nvGrpSpPr>
          <p:cNvPr name="Group 4" id="4"/>
          <p:cNvGrpSpPr/>
          <p:nvPr/>
        </p:nvGrpSpPr>
        <p:grpSpPr>
          <a:xfrm rot="0">
            <a:off x="1538968" y="2892287"/>
            <a:ext cx="11330431" cy="4980037"/>
            <a:chOff x="0" y="0"/>
            <a:chExt cx="15107241" cy="6640049"/>
          </a:xfrm>
        </p:grpSpPr>
        <p:sp>
          <p:nvSpPr>
            <p:cNvPr name="TextBox 5" id="5"/>
            <p:cNvSpPr txBox="true"/>
            <p:nvPr/>
          </p:nvSpPr>
          <p:spPr>
            <a:xfrm rot="0">
              <a:off x="0" y="-9525"/>
              <a:ext cx="7225756" cy="619125"/>
            </a:xfrm>
            <a:prstGeom prst="rect">
              <a:avLst/>
            </a:prstGeom>
          </p:spPr>
          <p:txBody>
            <a:bodyPr anchor="t" rtlCol="false" tIns="0" lIns="0" bIns="0" rIns="0">
              <a:spAutoFit/>
            </a:bodyPr>
            <a:lstStyle/>
            <a:p>
              <a:pPr algn="l">
                <a:lnSpc>
                  <a:spcPts val="3600"/>
                </a:lnSpc>
              </a:pPr>
              <a:r>
                <a:rPr lang="en-US" sz="3000">
                  <a:solidFill>
                    <a:srgbClr val="10B5BF"/>
                  </a:solidFill>
                  <a:latin typeface="Poppins Medium"/>
                </a:rPr>
                <a:t>CMP 655 Wireless Networks</a:t>
              </a:r>
            </a:p>
          </p:txBody>
        </p:sp>
        <p:sp>
          <p:nvSpPr>
            <p:cNvPr name="TextBox 6" id="6"/>
            <p:cNvSpPr txBox="true"/>
            <p:nvPr/>
          </p:nvSpPr>
          <p:spPr>
            <a:xfrm rot="0">
              <a:off x="0" y="2240054"/>
              <a:ext cx="15107241" cy="2867659"/>
            </a:xfrm>
            <a:prstGeom prst="rect">
              <a:avLst/>
            </a:prstGeom>
          </p:spPr>
          <p:txBody>
            <a:bodyPr anchor="t" rtlCol="false" tIns="0" lIns="0" bIns="0" rIns="0">
              <a:spAutoFit/>
            </a:bodyPr>
            <a:lstStyle/>
            <a:p>
              <a:pPr algn="l">
                <a:lnSpc>
                  <a:spcPts val="5609"/>
                </a:lnSpc>
              </a:pPr>
              <a:r>
                <a:rPr lang="en-US" sz="5099">
                  <a:solidFill>
                    <a:srgbClr val="FFFFFF"/>
                  </a:solidFill>
                  <a:latin typeface="Poppins Medium Bold"/>
                </a:rPr>
                <a:t>A digital twin based industrial automation and control system security architecture</a:t>
              </a:r>
            </a:p>
          </p:txBody>
        </p:sp>
        <p:sp>
          <p:nvSpPr>
            <p:cNvPr name="TextBox 7" id="7"/>
            <p:cNvSpPr txBox="true"/>
            <p:nvPr/>
          </p:nvSpPr>
          <p:spPr>
            <a:xfrm rot="0">
              <a:off x="0" y="5749990"/>
              <a:ext cx="15107241" cy="890059"/>
            </a:xfrm>
            <a:prstGeom prst="rect">
              <a:avLst/>
            </a:prstGeom>
          </p:spPr>
          <p:txBody>
            <a:bodyPr anchor="t" rtlCol="false" tIns="0" lIns="0" bIns="0" rIns="0">
              <a:spAutoFit/>
            </a:bodyPr>
            <a:lstStyle/>
            <a:p>
              <a:pPr algn="l">
                <a:lnSpc>
                  <a:spcPts val="5599"/>
                </a:lnSpc>
              </a:pPr>
              <a:r>
                <a:rPr lang="en-US" sz="3999" spc="79">
                  <a:solidFill>
                    <a:srgbClr val="FFFFFF"/>
                  </a:solidFill>
                  <a:latin typeface="Nickainley"/>
                </a:rPr>
                <a:t>Refik Can Öztaş</a:t>
              </a:r>
            </a:p>
          </p:txBody>
        </p:sp>
      </p:grpSp>
    </p:spTree>
  </p:cSld>
  <p:clrMapOvr>
    <a:masterClrMapping/>
  </p:clrMapOvr>
</p:sld>
</file>

<file path=ppt/slides/slide10.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375885" y="1666763"/>
            <a:ext cx="15536230" cy="1152525"/>
          </a:xfrm>
          <a:prstGeom prst="rect">
            <a:avLst/>
          </a:prstGeom>
        </p:spPr>
        <p:txBody>
          <a:bodyPr anchor="t" rtlCol="false" tIns="0" lIns="0" bIns="0" rIns="0">
            <a:spAutoFit/>
          </a:bodyPr>
          <a:lstStyle/>
          <a:p>
            <a:pPr algn="l">
              <a:lnSpc>
                <a:spcPts val="9000"/>
              </a:lnSpc>
            </a:pPr>
            <a:r>
              <a:rPr lang="en-US" sz="7500">
                <a:solidFill>
                  <a:srgbClr val="FFFFFF"/>
                </a:solidFill>
                <a:latin typeface="Poppins Medium Bold"/>
              </a:rPr>
              <a:t>Requirements</a:t>
            </a:r>
          </a:p>
        </p:txBody>
      </p:sp>
      <p:grpSp>
        <p:nvGrpSpPr>
          <p:cNvPr name="Group 3" id="3"/>
          <p:cNvGrpSpPr/>
          <p:nvPr/>
        </p:nvGrpSpPr>
        <p:grpSpPr>
          <a:xfrm rot="0">
            <a:off x="1375885" y="2907453"/>
            <a:ext cx="2287958" cy="2578262"/>
            <a:chOff x="0" y="0"/>
            <a:chExt cx="3050611" cy="3437683"/>
          </a:xfrm>
        </p:grpSpPr>
        <p:sp>
          <p:nvSpPr>
            <p:cNvPr name="TextBox 4" id="4"/>
            <p:cNvSpPr txBox="true"/>
            <p:nvPr/>
          </p:nvSpPr>
          <p:spPr>
            <a:xfrm rot="0">
              <a:off x="0" y="-9525"/>
              <a:ext cx="3050611" cy="619125"/>
            </a:xfrm>
            <a:prstGeom prst="rect">
              <a:avLst/>
            </a:prstGeom>
          </p:spPr>
          <p:txBody>
            <a:bodyPr anchor="t" rtlCol="false" tIns="0" lIns="0" bIns="0" rIns="0">
              <a:spAutoFit/>
            </a:bodyPr>
            <a:lstStyle/>
            <a:p>
              <a:pPr algn="l">
                <a:lnSpc>
                  <a:spcPts val="3600"/>
                </a:lnSpc>
              </a:pPr>
              <a:r>
                <a:rPr lang="en-US" sz="3000">
                  <a:solidFill>
                    <a:srgbClr val="FFFFFF"/>
                  </a:solidFill>
                  <a:latin typeface="Poppins Medium"/>
                </a:rPr>
                <a:t>R1</a:t>
              </a:r>
            </a:p>
          </p:txBody>
        </p:sp>
        <p:sp>
          <p:nvSpPr>
            <p:cNvPr name="AutoShape 5" id="5"/>
            <p:cNvSpPr/>
            <p:nvPr/>
          </p:nvSpPr>
          <p:spPr>
            <a:xfrm rot="0">
              <a:off x="0" y="1037254"/>
              <a:ext cx="3050611" cy="845861"/>
            </a:xfrm>
            <a:prstGeom prst="rect">
              <a:avLst/>
            </a:prstGeom>
            <a:solidFill>
              <a:srgbClr val="10B5BF"/>
            </a:solidFill>
          </p:spPr>
        </p:sp>
        <p:sp>
          <p:nvSpPr>
            <p:cNvPr name="TextBox 6" id="6"/>
            <p:cNvSpPr txBox="true"/>
            <p:nvPr/>
          </p:nvSpPr>
          <p:spPr>
            <a:xfrm rot="0">
              <a:off x="228600" y="1194331"/>
              <a:ext cx="2593411" cy="374226"/>
            </a:xfrm>
            <a:prstGeom prst="rect">
              <a:avLst/>
            </a:prstGeom>
          </p:spPr>
          <p:txBody>
            <a:bodyPr anchor="t" rtlCol="false" tIns="0" lIns="0" bIns="0" rIns="0">
              <a:spAutoFit/>
            </a:bodyPr>
            <a:lstStyle/>
            <a:p>
              <a:pPr algn="l">
                <a:lnSpc>
                  <a:spcPts val="2380"/>
                </a:lnSpc>
              </a:pPr>
            </a:p>
          </p:txBody>
        </p:sp>
        <p:sp>
          <p:nvSpPr>
            <p:cNvPr name="TextBox 7" id="7"/>
            <p:cNvSpPr txBox="true"/>
            <p:nvPr/>
          </p:nvSpPr>
          <p:spPr>
            <a:xfrm rot="0">
              <a:off x="0" y="2272669"/>
              <a:ext cx="3050611" cy="1027854"/>
            </a:xfrm>
            <a:prstGeom prst="rect">
              <a:avLst/>
            </a:prstGeom>
          </p:spPr>
          <p:txBody>
            <a:bodyPr anchor="t" rtlCol="false" tIns="0" lIns="0" bIns="0" rIns="0">
              <a:spAutoFit/>
            </a:bodyPr>
            <a:lstStyle/>
            <a:p>
              <a:pPr algn="ctr">
                <a:lnSpc>
                  <a:spcPts val="3184"/>
                </a:lnSpc>
              </a:pPr>
              <a:r>
                <a:rPr lang="en-US" sz="2274">
                  <a:solidFill>
                    <a:srgbClr val="FFFFFF"/>
                  </a:solidFill>
                  <a:latin typeface="Poppins Light Bold"/>
                </a:rPr>
                <a:t>Synchronization security</a:t>
              </a:r>
            </a:p>
          </p:txBody>
        </p:sp>
      </p:grpSp>
      <p:grpSp>
        <p:nvGrpSpPr>
          <p:cNvPr name="Group 8" id="8"/>
          <p:cNvGrpSpPr/>
          <p:nvPr/>
        </p:nvGrpSpPr>
        <p:grpSpPr>
          <a:xfrm rot="0">
            <a:off x="4683363" y="2907453"/>
            <a:ext cx="2287958" cy="2452532"/>
            <a:chOff x="0" y="0"/>
            <a:chExt cx="3050611" cy="3270043"/>
          </a:xfrm>
        </p:grpSpPr>
        <p:sp>
          <p:nvSpPr>
            <p:cNvPr name="TextBox 9" id="9"/>
            <p:cNvSpPr txBox="true"/>
            <p:nvPr/>
          </p:nvSpPr>
          <p:spPr>
            <a:xfrm rot="0">
              <a:off x="0" y="-9525"/>
              <a:ext cx="3050611" cy="619125"/>
            </a:xfrm>
            <a:prstGeom prst="rect">
              <a:avLst/>
            </a:prstGeom>
          </p:spPr>
          <p:txBody>
            <a:bodyPr anchor="t" rtlCol="false" tIns="0" lIns="0" bIns="0" rIns="0">
              <a:spAutoFit/>
            </a:bodyPr>
            <a:lstStyle/>
            <a:p>
              <a:pPr algn="l">
                <a:lnSpc>
                  <a:spcPts val="3600"/>
                </a:lnSpc>
              </a:pPr>
              <a:r>
                <a:rPr lang="en-US" sz="3000">
                  <a:solidFill>
                    <a:srgbClr val="FFFFFF"/>
                  </a:solidFill>
                  <a:latin typeface="Poppins Medium"/>
                </a:rPr>
                <a:t>R2</a:t>
              </a:r>
            </a:p>
          </p:txBody>
        </p:sp>
        <p:sp>
          <p:nvSpPr>
            <p:cNvPr name="AutoShape 10" id="10"/>
            <p:cNvSpPr/>
            <p:nvPr/>
          </p:nvSpPr>
          <p:spPr>
            <a:xfrm rot="0">
              <a:off x="0" y="1037254"/>
              <a:ext cx="3050611" cy="845861"/>
            </a:xfrm>
            <a:prstGeom prst="rect">
              <a:avLst/>
            </a:prstGeom>
            <a:solidFill>
              <a:srgbClr val="10B5BF"/>
            </a:solidFill>
          </p:spPr>
        </p:sp>
        <p:sp>
          <p:nvSpPr>
            <p:cNvPr name="TextBox 11" id="11"/>
            <p:cNvSpPr txBox="true"/>
            <p:nvPr/>
          </p:nvSpPr>
          <p:spPr>
            <a:xfrm rot="0">
              <a:off x="0" y="2272669"/>
              <a:ext cx="3050611" cy="1004993"/>
            </a:xfrm>
            <a:prstGeom prst="rect">
              <a:avLst/>
            </a:prstGeom>
          </p:spPr>
          <p:txBody>
            <a:bodyPr anchor="t" rtlCol="false" tIns="0" lIns="0" bIns="0" rIns="0">
              <a:spAutoFit/>
            </a:bodyPr>
            <a:lstStyle/>
            <a:p>
              <a:pPr algn="ctr">
                <a:lnSpc>
                  <a:spcPts val="3079"/>
                </a:lnSpc>
              </a:pPr>
              <a:r>
                <a:rPr lang="en-US" sz="2199">
                  <a:solidFill>
                    <a:srgbClr val="FFFFFF"/>
                  </a:solidFill>
                  <a:latin typeface="Poppins Light Bold"/>
                </a:rPr>
                <a:t>Synchronization latency</a:t>
              </a:r>
            </a:p>
          </p:txBody>
        </p:sp>
      </p:grpSp>
      <p:grpSp>
        <p:nvGrpSpPr>
          <p:cNvPr name="Group 12" id="12"/>
          <p:cNvGrpSpPr/>
          <p:nvPr/>
        </p:nvGrpSpPr>
        <p:grpSpPr>
          <a:xfrm rot="0">
            <a:off x="7990496" y="2819288"/>
            <a:ext cx="2287958" cy="3289462"/>
            <a:chOff x="0" y="0"/>
            <a:chExt cx="3050611" cy="4385950"/>
          </a:xfrm>
        </p:grpSpPr>
        <p:sp>
          <p:nvSpPr>
            <p:cNvPr name="TextBox 13" id="13"/>
            <p:cNvSpPr txBox="true"/>
            <p:nvPr/>
          </p:nvSpPr>
          <p:spPr>
            <a:xfrm rot="0">
              <a:off x="0" y="-9525"/>
              <a:ext cx="3050611" cy="619125"/>
            </a:xfrm>
            <a:prstGeom prst="rect">
              <a:avLst/>
            </a:prstGeom>
          </p:spPr>
          <p:txBody>
            <a:bodyPr anchor="t" rtlCol="false" tIns="0" lIns="0" bIns="0" rIns="0">
              <a:spAutoFit/>
            </a:bodyPr>
            <a:lstStyle/>
            <a:p>
              <a:pPr algn="l">
                <a:lnSpc>
                  <a:spcPts val="3600"/>
                </a:lnSpc>
              </a:pPr>
              <a:r>
                <a:rPr lang="en-US" sz="3000">
                  <a:solidFill>
                    <a:srgbClr val="FFFFFF"/>
                  </a:solidFill>
                  <a:latin typeface="Poppins Medium"/>
                </a:rPr>
                <a:t>R3</a:t>
              </a:r>
            </a:p>
          </p:txBody>
        </p:sp>
        <p:sp>
          <p:nvSpPr>
            <p:cNvPr name="AutoShape 14" id="14"/>
            <p:cNvSpPr/>
            <p:nvPr/>
          </p:nvSpPr>
          <p:spPr>
            <a:xfrm rot="0">
              <a:off x="0" y="1037254"/>
              <a:ext cx="3050611" cy="845861"/>
            </a:xfrm>
            <a:prstGeom prst="rect">
              <a:avLst/>
            </a:prstGeom>
            <a:solidFill>
              <a:srgbClr val="10B5BF"/>
            </a:solidFill>
          </p:spPr>
        </p:sp>
        <p:sp>
          <p:nvSpPr>
            <p:cNvPr name="TextBox 15" id="15"/>
            <p:cNvSpPr txBox="true"/>
            <p:nvPr/>
          </p:nvSpPr>
          <p:spPr>
            <a:xfrm rot="0">
              <a:off x="0" y="2272669"/>
              <a:ext cx="3050611" cy="1800860"/>
            </a:xfrm>
            <a:prstGeom prst="rect">
              <a:avLst/>
            </a:prstGeom>
          </p:spPr>
          <p:txBody>
            <a:bodyPr anchor="t" rtlCol="false" tIns="0" lIns="0" bIns="0" rIns="0">
              <a:spAutoFit/>
            </a:bodyPr>
            <a:lstStyle/>
            <a:p>
              <a:pPr algn="ctr">
                <a:lnSpc>
                  <a:spcPts val="2729"/>
                </a:lnSpc>
              </a:pPr>
              <a:r>
                <a:rPr lang="en-US" sz="1949">
                  <a:solidFill>
                    <a:srgbClr val="FFFFFF"/>
                  </a:solidFill>
                  <a:latin typeface="Poppins Light Bold"/>
                </a:rPr>
                <a:t>Digital twin external connections protection</a:t>
              </a:r>
            </a:p>
          </p:txBody>
        </p:sp>
      </p:grpSp>
      <p:grpSp>
        <p:nvGrpSpPr>
          <p:cNvPr name="Group 16" id="16"/>
          <p:cNvGrpSpPr/>
          <p:nvPr/>
        </p:nvGrpSpPr>
        <p:grpSpPr>
          <a:xfrm rot="0">
            <a:off x="11307326" y="2856335"/>
            <a:ext cx="2287958" cy="2680498"/>
            <a:chOff x="0" y="0"/>
            <a:chExt cx="3050611" cy="3573997"/>
          </a:xfrm>
        </p:grpSpPr>
        <p:sp>
          <p:nvSpPr>
            <p:cNvPr name="TextBox 17" id="17"/>
            <p:cNvSpPr txBox="true"/>
            <p:nvPr/>
          </p:nvSpPr>
          <p:spPr>
            <a:xfrm rot="0">
              <a:off x="0" y="-9525"/>
              <a:ext cx="3050611" cy="619125"/>
            </a:xfrm>
            <a:prstGeom prst="rect">
              <a:avLst/>
            </a:prstGeom>
          </p:spPr>
          <p:txBody>
            <a:bodyPr anchor="t" rtlCol="false" tIns="0" lIns="0" bIns="0" rIns="0">
              <a:spAutoFit/>
            </a:bodyPr>
            <a:lstStyle/>
            <a:p>
              <a:pPr algn="l">
                <a:lnSpc>
                  <a:spcPts val="3600"/>
                </a:lnSpc>
              </a:pPr>
              <a:r>
                <a:rPr lang="en-US" sz="3000">
                  <a:solidFill>
                    <a:srgbClr val="FFFFFF"/>
                  </a:solidFill>
                  <a:latin typeface="Poppins Medium"/>
                </a:rPr>
                <a:t>R4</a:t>
              </a:r>
            </a:p>
          </p:txBody>
        </p:sp>
        <p:sp>
          <p:nvSpPr>
            <p:cNvPr name="AutoShape 18" id="18"/>
            <p:cNvSpPr/>
            <p:nvPr/>
          </p:nvSpPr>
          <p:spPr>
            <a:xfrm rot="0">
              <a:off x="0" y="1037254"/>
              <a:ext cx="3050611" cy="845861"/>
            </a:xfrm>
            <a:prstGeom prst="rect">
              <a:avLst/>
            </a:prstGeom>
            <a:solidFill>
              <a:srgbClr val="10B5BF"/>
            </a:solidFill>
          </p:spPr>
        </p:sp>
        <p:sp>
          <p:nvSpPr>
            <p:cNvPr name="TextBox 19" id="19"/>
            <p:cNvSpPr txBox="true"/>
            <p:nvPr/>
          </p:nvSpPr>
          <p:spPr>
            <a:xfrm rot="0">
              <a:off x="0" y="2263144"/>
              <a:ext cx="3050611" cy="1321012"/>
            </a:xfrm>
            <a:prstGeom prst="rect">
              <a:avLst/>
            </a:prstGeom>
          </p:spPr>
          <p:txBody>
            <a:bodyPr anchor="t" rtlCol="false" tIns="0" lIns="0" bIns="0" rIns="0">
              <a:spAutoFit/>
            </a:bodyPr>
            <a:lstStyle/>
            <a:p>
              <a:pPr algn="ctr">
                <a:lnSpc>
                  <a:spcPts val="4059"/>
                </a:lnSpc>
              </a:pPr>
              <a:r>
                <a:rPr lang="en-US" sz="2899">
                  <a:solidFill>
                    <a:srgbClr val="FFFFFF"/>
                  </a:solidFill>
                  <a:latin typeface="Poppins Light Bold"/>
                </a:rPr>
                <a:t>Access control</a:t>
              </a:r>
            </a:p>
          </p:txBody>
        </p:sp>
      </p:grpSp>
      <p:grpSp>
        <p:nvGrpSpPr>
          <p:cNvPr name="Group 20" id="20"/>
          <p:cNvGrpSpPr/>
          <p:nvPr/>
        </p:nvGrpSpPr>
        <p:grpSpPr>
          <a:xfrm rot="0">
            <a:off x="14624157" y="2819288"/>
            <a:ext cx="2287958" cy="2609377"/>
            <a:chOff x="0" y="0"/>
            <a:chExt cx="3050611" cy="3479170"/>
          </a:xfrm>
        </p:grpSpPr>
        <p:sp>
          <p:nvSpPr>
            <p:cNvPr name="TextBox 21" id="21"/>
            <p:cNvSpPr txBox="true"/>
            <p:nvPr/>
          </p:nvSpPr>
          <p:spPr>
            <a:xfrm rot="0">
              <a:off x="0" y="-9525"/>
              <a:ext cx="3050611" cy="619125"/>
            </a:xfrm>
            <a:prstGeom prst="rect">
              <a:avLst/>
            </a:prstGeom>
          </p:spPr>
          <p:txBody>
            <a:bodyPr anchor="t" rtlCol="false" tIns="0" lIns="0" bIns="0" rIns="0">
              <a:spAutoFit/>
            </a:bodyPr>
            <a:lstStyle/>
            <a:p>
              <a:pPr algn="l">
                <a:lnSpc>
                  <a:spcPts val="3600"/>
                </a:lnSpc>
              </a:pPr>
              <a:r>
                <a:rPr lang="en-US" sz="3000">
                  <a:solidFill>
                    <a:srgbClr val="FFFFFF"/>
                  </a:solidFill>
                  <a:latin typeface="Poppins Medium"/>
                </a:rPr>
                <a:t>R5</a:t>
              </a:r>
            </a:p>
          </p:txBody>
        </p:sp>
        <p:sp>
          <p:nvSpPr>
            <p:cNvPr name="AutoShape 22" id="22"/>
            <p:cNvSpPr/>
            <p:nvPr/>
          </p:nvSpPr>
          <p:spPr>
            <a:xfrm rot="0">
              <a:off x="0" y="1037254"/>
              <a:ext cx="3050611" cy="845861"/>
            </a:xfrm>
            <a:prstGeom prst="rect">
              <a:avLst/>
            </a:prstGeom>
            <a:solidFill>
              <a:srgbClr val="10B5BF"/>
            </a:solidFill>
          </p:spPr>
        </p:sp>
        <p:sp>
          <p:nvSpPr>
            <p:cNvPr name="TextBox 23" id="23"/>
            <p:cNvSpPr txBox="true"/>
            <p:nvPr/>
          </p:nvSpPr>
          <p:spPr>
            <a:xfrm rot="0">
              <a:off x="0" y="2272669"/>
              <a:ext cx="3050611" cy="1216661"/>
            </a:xfrm>
            <a:prstGeom prst="rect">
              <a:avLst/>
            </a:prstGeom>
          </p:spPr>
          <p:txBody>
            <a:bodyPr anchor="t" rtlCol="false" tIns="0" lIns="0" bIns="0" rIns="0">
              <a:spAutoFit/>
            </a:bodyPr>
            <a:lstStyle/>
            <a:p>
              <a:pPr algn="ctr">
                <a:lnSpc>
                  <a:spcPts val="3779"/>
                </a:lnSpc>
              </a:pPr>
              <a:r>
                <a:rPr lang="en-US" sz="2699">
                  <a:solidFill>
                    <a:srgbClr val="FFFFFF"/>
                  </a:solidFill>
                  <a:latin typeface="Poppins Light Bold"/>
                </a:rPr>
                <a:t>Software security</a:t>
              </a:r>
            </a:p>
          </p:txBody>
        </p:sp>
      </p:grpSp>
      <p:grpSp>
        <p:nvGrpSpPr>
          <p:cNvPr name="Group 24" id="24"/>
          <p:cNvGrpSpPr/>
          <p:nvPr/>
        </p:nvGrpSpPr>
        <p:grpSpPr>
          <a:xfrm rot="0">
            <a:off x="4683363" y="6304921"/>
            <a:ext cx="2287958" cy="2978312"/>
            <a:chOff x="0" y="0"/>
            <a:chExt cx="3050611" cy="3971083"/>
          </a:xfrm>
        </p:grpSpPr>
        <p:sp>
          <p:nvSpPr>
            <p:cNvPr name="TextBox 25" id="25"/>
            <p:cNvSpPr txBox="true"/>
            <p:nvPr/>
          </p:nvSpPr>
          <p:spPr>
            <a:xfrm rot="0">
              <a:off x="0" y="-9525"/>
              <a:ext cx="3050611" cy="619125"/>
            </a:xfrm>
            <a:prstGeom prst="rect">
              <a:avLst/>
            </a:prstGeom>
          </p:spPr>
          <p:txBody>
            <a:bodyPr anchor="t" rtlCol="false" tIns="0" lIns="0" bIns="0" rIns="0">
              <a:spAutoFit/>
            </a:bodyPr>
            <a:lstStyle/>
            <a:p>
              <a:pPr algn="l">
                <a:lnSpc>
                  <a:spcPts val="3600"/>
                </a:lnSpc>
              </a:pPr>
              <a:r>
                <a:rPr lang="en-US" sz="3000">
                  <a:solidFill>
                    <a:srgbClr val="FFFFFF"/>
                  </a:solidFill>
                  <a:latin typeface="Poppins Medium"/>
                </a:rPr>
                <a:t>R6</a:t>
              </a:r>
            </a:p>
          </p:txBody>
        </p:sp>
        <p:sp>
          <p:nvSpPr>
            <p:cNvPr name="AutoShape 26" id="26"/>
            <p:cNvSpPr/>
            <p:nvPr/>
          </p:nvSpPr>
          <p:spPr>
            <a:xfrm rot="0">
              <a:off x="0" y="1037254"/>
              <a:ext cx="3050611" cy="845861"/>
            </a:xfrm>
            <a:prstGeom prst="rect">
              <a:avLst/>
            </a:prstGeom>
            <a:solidFill>
              <a:srgbClr val="10B5BF"/>
            </a:solidFill>
          </p:spPr>
        </p:sp>
        <p:sp>
          <p:nvSpPr>
            <p:cNvPr name="TextBox 27" id="27"/>
            <p:cNvSpPr txBox="true"/>
            <p:nvPr/>
          </p:nvSpPr>
          <p:spPr>
            <a:xfrm rot="0">
              <a:off x="0" y="2272669"/>
              <a:ext cx="3050611" cy="1706034"/>
            </a:xfrm>
            <a:prstGeom prst="rect">
              <a:avLst/>
            </a:prstGeom>
          </p:spPr>
          <p:txBody>
            <a:bodyPr anchor="t" rtlCol="false" tIns="0" lIns="0" bIns="0" rIns="0">
              <a:spAutoFit/>
            </a:bodyPr>
            <a:lstStyle/>
            <a:p>
              <a:pPr algn="ctr">
                <a:lnSpc>
                  <a:spcPts val="3499"/>
                </a:lnSpc>
              </a:pPr>
              <a:r>
                <a:rPr lang="en-US" sz="2499">
                  <a:solidFill>
                    <a:srgbClr val="FFFFFF"/>
                  </a:solidFill>
                  <a:latin typeface="Poppins Light Bold"/>
                </a:rPr>
                <a:t>Local factory network isolation</a:t>
              </a:r>
            </a:p>
          </p:txBody>
        </p:sp>
      </p:grpSp>
      <p:grpSp>
        <p:nvGrpSpPr>
          <p:cNvPr name="Group 28" id="28"/>
          <p:cNvGrpSpPr/>
          <p:nvPr/>
        </p:nvGrpSpPr>
        <p:grpSpPr>
          <a:xfrm rot="0">
            <a:off x="11307326" y="6304921"/>
            <a:ext cx="2287958" cy="3269142"/>
            <a:chOff x="0" y="0"/>
            <a:chExt cx="3050611" cy="4358856"/>
          </a:xfrm>
        </p:grpSpPr>
        <p:sp>
          <p:nvSpPr>
            <p:cNvPr name="TextBox 29" id="29"/>
            <p:cNvSpPr txBox="true"/>
            <p:nvPr/>
          </p:nvSpPr>
          <p:spPr>
            <a:xfrm rot="0">
              <a:off x="0" y="-9525"/>
              <a:ext cx="3050611" cy="619125"/>
            </a:xfrm>
            <a:prstGeom prst="rect">
              <a:avLst/>
            </a:prstGeom>
          </p:spPr>
          <p:txBody>
            <a:bodyPr anchor="t" rtlCol="false" tIns="0" lIns="0" bIns="0" rIns="0">
              <a:spAutoFit/>
            </a:bodyPr>
            <a:lstStyle/>
            <a:p>
              <a:pPr algn="l">
                <a:lnSpc>
                  <a:spcPts val="3600"/>
                </a:lnSpc>
              </a:pPr>
              <a:r>
                <a:rPr lang="en-US" sz="3000">
                  <a:solidFill>
                    <a:srgbClr val="FFFFFF"/>
                  </a:solidFill>
                  <a:latin typeface="Poppins Medium"/>
                </a:rPr>
                <a:t>R7</a:t>
              </a:r>
            </a:p>
          </p:txBody>
        </p:sp>
        <p:sp>
          <p:nvSpPr>
            <p:cNvPr name="AutoShape 30" id="30"/>
            <p:cNvSpPr/>
            <p:nvPr/>
          </p:nvSpPr>
          <p:spPr>
            <a:xfrm rot="0">
              <a:off x="0" y="1037254"/>
              <a:ext cx="3050611" cy="845861"/>
            </a:xfrm>
            <a:prstGeom prst="rect">
              <a:avLst/>
            </a:prstGeom>
            <a:solidFill>
              <a:srgbClr val="10B5BF"/>
            </a:solidFill>
          </p:spPr>
        </p:sp>
        <p:sp>
          <p:nvSpPr>
            <p:cNvPr name="TextBox 31" id="31"/>
            <p:cNvSpPr txBox="true"/>
            <p:nvPr/>
          </p:nvSpPr>
          <p:spPr>
            <a:xfrm rot="0">
              <a:off x="0" y="2263144"/>
              <a:ext cx="3050611" cy="2103332"/>
            </a:xfrm>
            <a:prstGeom prst="rect">
              <a:avLst/>
            </a:prstGeom>
          </p:spPr>
          <p:txBody>
            <a:bodyPr anchor="t" rtlCol="false" tIns="0" lIns="0" bIns="0" rIns="0">
              <a:spAutoFit/>
            </a:bodyPr>
            <a:lstStyle/>
            <a:p>
              <a:pPr algn="ctr">
                <a:lnSpc>
                  <a:spcPts val="3219"/>
                </a:lnSpc>
              </a:pPr>
              <a:r>
                <a:rPr lang="en-US" sz="2299">
                  <a:solidFill>
                    <a:srgbClr val="FFFFFF"/>
                  </a:solidFill>
                  <a:latin typeface="Poppins Light Bold"/>
                </a:rPr>
                <a:t>Digital twin Denial-of-Service (DoS) resilience</a:t>
              </a:r>
            </a:p>
          </p:txBody>
        </p:sp>
      </p:gr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26285" y="2480847"/>
            <a:ext cx="14835430" cy="3000663"/>
            <a:chOff x="0" y="0"/>
            <a:chExt cx="19780573" cy="4000884"/>
          </a:xfrm>
        </p:grpSpPr>
        <p:sp>
          <p:nvSpPr>
            <p:cNvPr name="TextBox 3" id="3"/>
            <p:cNvSpPr txBox="true"/>
            <p:nvPr/>
          </p:nvSpPr>
          <p:spPr>
            <a:xfrm rot="0">
              <a:off x="0" y="2070484"/>
              <a:ext cx="19780573" cy="1930400"/>
            </a:xfrm>
            <a:prstGeom prst="rect">
              <a:avLst/>
            </a:prstGeom>
          </p:spPr>
          <p:txBody>
            <a:bodyPr anchor="t" rtlCol="false" tIns="0" lIns="0" bIns="0" rIns="0">
              <a:spAutoFit/>
            </a:bodyPr>
            <a:lstStyle/>
            <a:p>
              <a:pPr algn="l">
                <a:lnSpc>
                  <a:spcPts val="2880"/>
                </a:lnSpc>
              </a:pPr>
              <a:r>
                <a:rPr lang="en-US" sz="2400">
                  <a:solidFill>
                    <a:srgbClr val="10B5BF"/>
                  </a:solidFill>
                  <a:latin typeface="Poppins Medium"/>
                </a:rPr>
                <a:t>A basic security assumption in this architecture is the possibility to launch digital twins as well as security services in trusted execution containers as Virtual Machines (VMs) on suitable cloud resources. The architecture is completely agnostic on the virutalization technique used for this or on which actual level the vitalization is applied</a:t>
              </a:r>
            </a:p>
          </p:txBody>
        </p:sp>
        <p:sp>
          <p:nvSpPr>
            <p:cNvPr name="TextBox 4" id="4"/>
            <p:cNvSpPr txBox="true"/>
            <p:nvPr/>
          </p:nvSpPr>
          <p:spPr>
            <a:xfrm rot="0">
              <a:off x="0" y="0"/>
              <a:ext cx="19780573" cy="1346200"/>
            </a:xfrm>
            <a:prstGeom prst="rect">
              <a:avLst/>
            </a:prstGeom>
          </p:spPr>
          <p:txBody>
            <a:bodyPr anchor="t" rtlCol="false" tIns="0" lIns="0" bIns="0" rIns="0">
              <a:spAutoFit/>
            </a:bodyPr>
            <a:lstStyle/>
            <a:p>
              <a:pPr algn="l">
                <a:lnSpc>
                  <a:spcPts val="7980"/>
                </a:lnSpc>
              </a:pPr>
              <a:r>
                <a:rPr lang="en-US" sz="6650">
                  <a:solidFill>
                    <a:srgbClr val="FFFFFF"/>
                  </a:solidFill>
                  <a:latin typeface="Poppins Medium Bold"/>
                </a:rPr>
                <a:t>Security architecture</a:t>
              </a:r>
            </a:p>
          </p:txBody>
        </p:sp>
      </p:gr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383216" y="3087012"/>
            <a:ext cx="10661756" cy="6733740"/>
          </a:xfrm>
          <a:custGeom>
            <a:avLst/>
            <a:gdLst/>
            <a:ahLst/>
            <a:cxnLst/>
            <a:rect r="r" b="b" t="t" l="l"/>
            <a:pathLst>
              <a:path h="6733740" w="10661756">
                <a:moveTo>
                  <a:pt x="0" y="0"/>
                </a:moveTo>
                <a:lnTo>
                  <a:pt x="10661756" y="0"/>
                </a:lnTo>
                <a:lnTo>
                  <a:pt x="10661756" y="6733740"/>
                </a:lnTo>
                <a:lnTo>
                  <a:pt x="0" y="6733740"/>
                </a:lnTo>
                <a:lnTo>
                  <a:pt x="0" y="0"/>
                </a:lnTo>
                <a:close/>
              </a:path>
            </a:pathLst>
          </a:custGeom>
          <a:blipFill>
            <a:blip r:embed="rId2"/>
            <a:stretch>
              <a:fillRect l="0" t="0" r="0" b="0"/>
            </a:stretch>
          </a:blipFill>
        </p:spPr>
      </p:sp>
      <p:sp>
        <p:nvSpPr>
          <p:cNvPr name="TextBox 3" id="3"/>
          <p:cNvSpPr txBox="true"/>
          <p:nvPr/>
        </p:nvSpPr>
        <p:spPr>
          <a:xfrm rot="0">
            <a:off x="11347571" y="1019652"/>
            <a:ext cx="6940429" cy="8801100"/>
          </a:xfrm>
          <a:prstGeom prst="rect">
            <a:avLst/>
          </a:prstGeom>
        </p:spPr>
        <p:txBody>
          <a:bodyPr anchor="t" rtlCol="false" tIns="0" lIns="0" bIns="0" rIns="0">
            <a:spAutoFit/>
          </a:bodyPr>
          <a:lstStyle/>
          <a:p>
            <a:pPr algn="l">
              <a:lnSpc>
                <a:spcPts val="3168"/>
              </a:lnSpc>
            </a:pPr>
            <a:r>
              <a:rPr lang="en-US" sz="2640">
                <a:solidFill>
                  <a:srgbClr val="10B5BF"/>
                </a:solidFill>
                <a:latin typeface="Poppins Medium"/>
              </a:rPr>
              <a:t>The digital twin operates as a virtual machine (VM) in an isolated environment, with core functionality focused on simulating its physical counterpart. External network interactions are limited to synchronization and exchanges with external requests and responses. These interactions occur through the cloud server or directly with other digital twins or back-end components. The virtual domain connections are secured through a cloud Virtual Private Network (VPN). The digital twin's state is exported to a security analysis component, allowing external analyzers access to all states in the system for security checks. The system includes a secure clock for precise synchronization with the physical twin, and the state propagation design is detailed in Section IV-B.</a:t>
            </a:r>
          </a:p>
        </p:txBody>
      </p:sp>
      <p:sp>
        <p:nvSpPr>
          <p:cNvPr name="TextBox 4" id="4"/>
          <p:cNvSpPr txBox="true"/>
          <p:nvPr/>
        </p:nvSpPr>
        <p:spPr>
          <a:xfrm rot="0">
            <a:off x="383216" y="843118"/>
            <a:ext cx="10964355" cy="1047750"/>
          </a:xfrm>
          <a:prstGeom prst="rect">
            <a:avLst/>
          </a:prstGeom>
        </p:spPr>
        <p:txBody>
          <a:bodyPr anchor="t" rtlCol="false" tIns="0" lIns="0" bIns="0" rIns="0">
            <a:spAutoFit/>
          </a:bodyPr>
          <a:lstStyle/>
          <a:p>
            <a:pPr algn="l">
              <a:lnSpc>
                <a:spcPts val="8220"/>
              </a:lnSpc>
            </a:pPr>
            <a:r>
              <a:rPr lang="en-US" sz="6850">
                <a:solidFill>
                  <a:srgbClr val="FFFFFF"/>
                </a:solidFill>
                <a:latin typeface="Poppins Medium Bold"/>
              </a:rPr>
              <a:t>Digital twin component</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383216" y="3144882"/>
            <a:ext cx="10640147" cy="6113418"/>
          </a:xfrm>
          <a:custGeom>
            <a:avLst/>
            <a:gdLst/>
            <a:ahLst/>
            <a:cxnLst/>
            <a:rect r="r" b="b" t="t" l="l"/>
            <a:pathLst>
              <a:path h="6113418" w="10640147">
                <a:moveTo>
                  <a:pt x="0" y="0"/>
                </a:moveTo>
                <a:lnTo>
                  <a:pt x="10640148" y="0"/>
                </a:lnTo>
                <a:lnTo>
                  <a:pt x="10640148" y="6113418"/>
                </a:lnTo>
                <a:lnTo>
                  <a:pt x="0" y="6113418"/>
                </a:lnTo>
                <a:lnTo>
                  <a:pt x="0" y="0"/>
                </a:lnTo>
                <a:close/>
              </a:path>
            </a:pathLst>
          </a:custGeom>
          <a:blipFill>
            <a:blip r:embed="rId2"/>
            <a:stretch>
              <a:fillRect l="0" t="0" r="0" b="0"/>
            </a:stretch>
          </a:blipFill>
        </p:spPr>
      </p:sp>
      <p:sp>
        <p:nvSpPr>
          <p:cNvPr name="TextBox 3" id="3"/>
          <p:cNvSpPr txBox="true"/>
          <p:nvPr/>
        </p:nvSpPr>
        <p:spPr>
          <a:xfrm rot="0">
            <a:off x="11347571" y="1219677"/>
            <a:ext cx="6940429" cy="8401050"/>
          </a:xfrm>
          <a:prstGeom prst="rect">
            <a:avLst/>
          </a:prstGeom>
        </p:spPr>
        <p:txBody>
          <a:bodyPr anchor="t" rtlCol="false" tIns="0" lIns="0" bIns="0" rIns="0">
            <a:spAutoFit/>
          </a:bodyPr>
          <a:lstStyle/>
          <a:p>
            <a:pPr algn="l">
              <a:lnSpc>
                <a:spcPts val="3168"/>
              </a:lnSpc>
            </a:pPr>
            <a:r>
              <a:rPr lang="en-US" sz="2640">
                <a:solidFill>
                  <a:srgbClr val="10B5BF"/>
                </a:solidFill>
                <a:latin typeface="Poppins Medium"/>
              </a:rPr>
              <a:t>The physical twin, depicted in Fig. 5, operates with logic similar to its digital counterpart. It executes the defined synchronization protocol, and the synchronization can be performed directly by the physical twin or through a "measurement unit" if network connectivity is absent. In an isolated factory network, synchronization occurs with a dedicated synchronization GW on the same network. For a physical twin deployed outside this network, synchronization information is directly exchanged with the synchronization GW in the virtual domain, requiring access to key material for secure interactions. Besides synchronization considerations, the physical twin does not require additional security adaptations. The state propagation design for the physical twin is detailed in Section IV-B.</a:t>
            </a:r>
          </a:p>
        </p:txBody>
      </p:sp>
      <p:sp>
        <p:nvSpPr>
          <p:cNvPr name="TextBox 4" id="4"/>
          <p:cNvSpPr txBox="true"/>
          <p:nvPr/>
        </p:nvSpPr>
        <p:spPr>
          <a:xfrm rot="0">
            <a:off x="383216" y="885980"/>
            <a:ext cx="11427936" cy="981075"/>
          </a:xfrm>
          <a:prstGeom prst="rect">
            <a:avLst/>
          </a:prstGeom>
        </p:spPr>
        <p:txBody>
          <a:bodyPr anchor="t" rtlCol="false" tIns="0" lIns="0" bIns="0" rIns="0">
            <a:spAutoFit/>
          </a:bodyPr>
          <a:lstStyle/>
          <a:p>
            <a:pPr algn="l">
              <a:lnSpc>
                <a:spcPts val="7860"/>
              </a:lnSpc>
            </a:pPr>
            <a:r>
              <a:rPr lang="en-US" sz="6550">
                <a:solidFill>
                  <a:srgbClr val="FFFFFF"/>
                </a:solidFill>
                <a:latin typeface="Poppins Medium Bold"/>
              </a:rPr>
              <a:t>Physical twin component</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1956177" y="561975"/>
            <a:ext cx="5648150" cy="9163050"/>
          </a:xfrm>
          <a:prstGeom prst="rect">
            <a:avLst/>
          </a:prstGeom>
        </p:spPr>
        <p:txBody>
          <a:bodyPr anchor="t" rtlCol="false" tIns="0" lIns="0" bIns="0" rIns="0">
            <a:spAutoFit/>
          </a:bodyPr>
          <a:lstStyle/>
          <a:p>
            <a:pPr algn="l">
              <a:lnSpc>
                <a:spcPts val="2811"/>
              </a:lnSpc>
            </a:pPr>
            <a:r>
              <a:rPr lang="en-US" sz="2342">
                <a:solidFill>
                  <a:srgbClr val="10B5BF"/>
                </a:solidFill>
                <a:latin typeface="Poppins Medium"/>
              </a:rPr>
              <a:t>The connection between the local factory's synchronization GW and the virtual domain is safeguarded through a secure channel, opting for this approach over end-to-end synchronization protection. This choice is based on the assumption that synchronization GWs can be deployed in trusted containers within the virtual domain. Standard security measures like IPsec VPN or TLS/DTL channels are considered. This approach offers the advantage of maintaining a single security relationship between the physical and digital domains, simplifying security management. It contrasts with a scenario where external entities connect directly to the physical domain, requiring separate security relationships for each external connection. By centralizing these relations in the digital domain, security risks are reduced, and configuration management becomes less complex.</a:t>
            </a:r>
          </a:p>
        </p:txBody>
      </p:sp>
      <p:sp>
        <p:nvSpPr>
          <p:cNvPr name="TextBox 3" id="3"/>
          <p:cNvSpPr txBox="true"/>
          <p:nvPr/>
        </p:nvSpPr>
        <p:spPr>
          <a:xfrm rot="0">
            <a:off x="383216" y="552450"/>
            <a:ext cx="9323965" cy="1381125"/>
          </a:xfrm>
          <a:prstGeom prst="rect">
            <a:avLst/>
          </a:prstGeom>
        </p:spPr>
        <p:txBody>
          <a:bodyPr anchor="t" rtlCol="false" tIns="0" lIns="0" bIns="0" rIns="0">
            <a:spAutoFit/>
          </a:bodyPr>
          <a:lstStyle/>
          <a:p>
            <a:pPr algn="l">
              <a:lnSpc>
                <a:spcPts val="5460"/>
              </a:lnSpc>
            </a:pPr>
            <a:r>
              <a:rPr lang="en-US" sz="4550">
                <a:solidFill>
                  <a:srgbClr val="FFFFFF"/>
                </a:solidFill>
                <a:latin typeface="Poppins Medium Bold"/>
              </a:rPr>
              <a:t>Protected connection between synchronization gateways</a:t>
            </a:r>
          </a:p>
        </p:txBody>
      </p:sp>
      <p:sp>
        <p:nvSpPr>
          <p:cNvPr name="Freeform 4" id="4"/>
          <p:cNvSpPr/>
          <p:nvPr/>
        </p:nvSpPr>
        <p:spPr>
          <a:xfrm flipH="false" flipV="false" rot="0">
            <a:off x="1616667" y="1933575"/>
            <a:ext cx="7527333" cy="7791450"/>
          </a:xfrm>
          <a:custGeom>
            <a:avLst/>
            <a:gdLst/>
            <a:ahLst/>
            <a:cxnLst/>
            <a:rect r="r" b="b" t="t" l="l"/>
            <a:pathLst>
              <a:path h="7791450" w="7527333">
                <a:moveTo>
                  <a:pt x="0" y="0"/>
                </a:moveTo>
                <a:lnTo>
                  <a:pt x="7527333" y="0"/>
                </a:lnTo>
                <a:lnTo>
                  <a:pt x="7527333" y="7791450"/>
                </a:lnTo>
                <a:lnTo>
                  <a:pt x="0" y="7791450"/>
                </a:lnTo>
                <a:lnTo>
                  <a:pt x="0" y="0"/>
                </a:lnTo>
                <a:close/>
              </a:path>
            </a:pathLst>
          </a:custGeom>
          <a:blipFill>
            <a:blip r:embed="rId2"/>
            <a:stretch>
              <a:fillRect l="0" t="0" r="0" b="0"/>
            </a:stretch>
          </a:blipFill>
        </p:spPr>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2163065" y="2963125"/>
            <a:ext cx="5781173" cy="5738228"/>
          </a:xfrm>
          <a:prstGeom prst="rect">
            <a:avLst/>
          </a:prstGeom>
        </p:spPr>
        <p:txBody>
          <a:bodyPr anchor="t" rtlCol="false" tIns="0" lIns="0" bIns="0" rIns="0">
            <a:spAutoFit/>
          </a:bodyPr>
          <a:lstStyle/>
          <a:p>
            <a:pPr algn="l">
              <a:lnSpc>
                <a:spcPts val="4131"/>
              </a:lnSpc>
            </a:pPr>
            <a:r>
              <a:rPr lang="en-US" sz="3442">
                <a:solidFill>
                  <a:srgbClr val="10B5BF"/>
                </a:solidFill>
                <a:latin typeface="Poppins Medium"/>
              </a:rPr>
              <a:t>A physical twin not deployed in a protected local factory network, needs to directly connect to the synchronization GW in the virtual domain. This connection then obviously needs to be confidentiality and integrity protected using a suitable secure channel</a:t>
            </a:r>
          </a:p>
        </p:txBody>
      </p:sp>
      <p:sp>
        <p:nvSpPr>
          <p:cNvPr name="TextBox 3" id="3"/>
          <p:cNvSpPr txBox="true"/>
          <p:nvPr/>
        </p:nvSpPr>
        <p:spPr>
          <a:xfrm rot="0">
            <a:off x="383216" y="428625"/>
            <a:ext cx="15269037" cy="1200150"/>
          </a:xfrm>
          <a:prstGeom prst="rect">
            <a:avLst/>
          </a:prstGeom>
        </p:spPr>
        <p:txBody>
          <a:bodyPr anchor="t" rtlCol="false" tIns="0" lIns="0" bIns="0" rIns="0">
            <a:spAutoFit/>
          </a:bodyPr>
          <a:lstStyle/>
          <a:p>
            <a:pPr algn="l">
              <a:lnSpc>
                <a:spcPts val="4799"/>
              </a:lnSpc>
            </a:pPr>
            <a:r>
              <a:rPr lang="en-US" sz="3999">
                <a:solidFill>
                  <a:srgbClr val="FFFFFF"/>
                </a:solidFill>
                <a:latin typeface="Poppins Medium Bold"/>
              </a:rPr>
              <a:t>Protected connection from isolated physical twin to synchronization gateway</a:t>
            </a:r>
          </a:p>
        </p:txBody>
      </p:sp>
      <p:sp>
        <p:nvSpPr>
          <p:cNvPr name="Freeform 4" id="4"/>
          <p:cNvSpPr/>
          <p:nvPr/>
        </p:nvSpPr>
        <p:spPr>
          <a:xfrm flipH="false" flipV="false" rot="0">
            <a:off x="1975820" y="1746816"/>
            <a:ext cx="7893866" cy="8170844"/>
          </a:xfrm>
          <a:custGeom>
            <a:avLst/>
            <a:gdLst/>
            <a:ahLst/>
            <a:cxnLst/>
            <a:rect r="r" b="b" t="t" l="l"/>
            <a:pathLst>
              <a:path h="8170844" w="7893866">
                <a:moveTo>
                  <a:pt x="0" y="0"/>
                </a:moveTo>
                <a:lnTo>
                  <a:pt x="7893866" y="0"/>
                </a:lnTo>
                <a:lnTo>
                  <a:pt x="7893866" y="8170844"/>
                </a:lnTo>
                <a:lnTo>
                  <a:pt x="0" y="8170844"/>
                </a:lnTo>
                <a:lnTo>
                  <a:pt x="0" y="0"/>
                </a:lnTo>
                <a:close/>
              </a:path>
            </a:pathLst>
          </a:custGeom>
          <a:blipFill>
            <a:blip r:embed="rId2"/>
            <a:stretch>
              <a:fillRect l="0" t="0" r="0" b="0"/>
            </a:stretch>
          </a:blipFill>
        </p:spPr>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1601450" y="1712776"/>
            <a:ext cx="5470787" cy="7610475"/>
          </a:xfrm>
          <a:prstGeom prst="rect">
            <a:avLst/>
          </a:prstGeom>
        </p:spPr>
        <p:txBody>
          <a:bodyPr anchor="t" rtlCol="false" tIns="0" lIns="0" bIns="0" rIns="0">
            <a:spAutoFit/>
          </a:bodyPr>
          <a:lstStyle/>
          <a:p>
            <a:pPr algn="l">
              <a:lnSpc>
                <a:spcPts val="3599"/>
              </a:lnSpc>
            </a:pPr>
            <a:r>
              <a:rPr lang="en-US" sz="2999">
                <a:solidFill>
                  <a:srgbClr val="10B5BF"/>
                </a:solidFill>
                <a:latin typeface="Poppins Medium"/>
              </a:rPr>
              <a:t>The architecture assumes all external requests arrives in the virtual domain, i.e. external input to digital twin u 0 from the set Iu’ arrives to the production system external server prior to (potential) being forwarded to the digital twin u’ . Similar responses from a digital twin are routed through this sever as well. This allows advanced network filtering at a single point and avoids having such functionality duplicated at each digital twin virtual instance</a:t>
            </a:r>
          </a:p>
        </p:txBody>
      </p:sp>
      <p:sp>
        <p:nvSpPr>
          <p:cNvPr name="TextBox 3" id="3"/>
          <p:cNvSpPr txBox="true"/>
          <p:nvPr/>
        </p:nvSpPr>
        <p:spPr>
          <a:xfrm rot="0">
            <a:off x="383216" y="731701"/>
            <a:ext cx="15269037" cy="981075"/>
          </a:xfrm>
          <a:prstGeom prst="rect">
            <a:avLst/>
          </a:prstGeom>
        </p:spPr>
        <p:txBody>
          <a:bodyPr anchor="t" rtlCol="false" tIns="0" lIns="0" bIns="0" rIns="0">
            <a:spAutoFit/>
          </a:bodyPr>
          <a:lstStyle/>
          <a:p>
            <a:pPr algn="l">
              <a:lnSpc>
                <a:spcPts val="7860"/>
              </a:lnSpc>
            </a:pPr>
            <a:r>
              <a:rPr lang="en-US" sz="6550">
                <a:solidFill>
                  <a:srgbClr val="FFFFFF"/>
                </a:solidFill>
                <a:latin typeface="Poppins Medium Bold"/>
              </a:rPr>
              <a:t>Production system external server</a:t>
            </a:r>
          </a:p>
        </p:txBody>
      </p:sp>
      <p:sp>
        <p:nvSpPr>
          <p:cNvPr name="Freeform 4" id="4"/>
          <p:cNvSpPr/>
          <p:nvPr/>
        </p:nvSpPr>
        <p:spPr>
          <a:xfrm flipH="false" flipV="false" rot="0">
            <a:off x="383216" y="1712776"/>
            <a:ext cx="8280474" cy="8359709"/>
          </a:xfrm>
          <a:custGeom>
            <a:avLst/>
            <a:gdLst/>
            <a:ahLst/>
            <a:cxnLst/>
            <a:rect r="r" b="b" t="t" l="l"/>
            <a:pathLst>
              <a:path h="8359709" w="8280474">
                <a:moveTo>
                  <a:pt x="0" y="0"/>
                </a:moveTo>
                <a:lnTo>
                  <a:pt x="8280475" y="0"/>
                </a:lnTo>
                <a:lnTo>
                  <a:pt x="8280475" y="8359709"/>
                </a:lnTo>
                <a:lnTo>
                  <a:pt x="0" y="8359709"/>
                </a:lnTo>
                <a:lnTo>
                  <a:pt x="0" y="0"/>
                </a:lnTo>
                <a:close/>
              </a:path>
            </a:pathLst>
          </a:custGeom>
          <a:blipFill>
            <a:blip r:embed="rId2"/>
            <a:stretch>
              <a:fillRect l="0" t="-1263" r="0" b="-1263"/>
            </a:stretch>
          </a:blipFill>
        </p:spPr>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2576948" y="2535215"/>
            <a:ext cx="5271253" cy="5216570"/>
          </a:xfrm>
          <a:prstGeom prst="rect">
            <a:avLst/>
          </a:prstGeom>
        </p:spPr>
        <p:txBody>
          <a:bodyPr anchor="t" rtlCol="false" tIns="0" lIns="0" bIns="0" rIns="0">
            <a:spAutoFit/>
          </a:bodyPr>
          <a:lstStyle/>
          <a:p>
            <a:pPr algn="l">
              <a:lnSpc>
                <a:spcPts val="4131"/>
              </a:lnSpc>
            </a:pPr>
            <a:r>
              <a:rPr lang="en-US" sz="3442">
                <a:solidFill>
                  <a:srgbClr val="10B5BF"/>
                </a:solidFill>
                <a:latin typeface="Poppins Medium"/>
              </a:rPr>
              <a:t>State-of-the art IDS are best deployed at the boarder to the internet. We adopt this principle and assume the actual intrusion analysis to be done by a VM with direct access to the external network interface traffic.</a:t>
            </a:r>
          </a:p>
        </p:txBody>
      </p:sp>
      <p:sp>
        <p:nvSpPr>
          <p:cNvPr name="TextBox 3" id="3"/>
          <p:cNvSpPr txBox="true"/>
          <p:nvPr/>
        </p:nvSpPr>
        <p:spPr>
          <a:xfrm rot="0">
            <a:off x="383216" y="731701"/>
            <a:ext cx="15269037" cy="981075"/>
          </a:xfrm>
          <a:prstGeom prst="rect">
            <a:avLst/>
          </a:prstGeom>
        </p:spPr>
        <p:txBody>
          <a:bodyPr anchor="t" rtlCol="false" tIns="0" lIns="0" bIns="0" rIns="0">
            <a:spAutoFit/>
          </a:bodyPr>
          <a:lstStyle/>
          <a:p>
            <a:pPr algn="l">
              <a:lnSpc>
                <a:spcPts val="7860"/>
              </a:lnSpc>
            </a:pPr>
            <a:r>
              <a:rPr lang="en-US" sz="6550">
                <a:solidFill>
                  <a:srgbClr val="FFFFFF"/>
                </a:solidFill>
                <a:latin typeface="Poppins Medium Bold"/>
              </a:rPr>
              <a:t>Intrusion Detection System (IDS)</a:t>
            </a:r>
          </a:p>
        </p:txBody>
      </p:sp>
      <p:sp>
        <p:nvSpPr>
          <p:cNvPr name="Freeform 4" id="4"/>
          <p:cNvSpPr/>
          <p:nvPr/>
        </p:nvSpPr>
        <p:spPr>
          <a:xfrm flipH="false" flipV="false" rot="0">
            <a:off x="383216" y="1712776"/>
            <a:ext cx="8280474" cy="8359709"/>
          </a:xfrm>
          <a:custGeom>
            <a:avLst/>
            <a:gdLst/>
            <a:ahLst/>
            <a:cxnLst/>
            <a:rect r="r" b="b" t="t" l="l"/>
            <a:pathLst>
              <a:path h="8359709" w="8280474">
                <a:moveTo>
                  <a:pt x="0" y="0"/>
                </a:moveTo>
                <a:lnTo>
                  <a:pt x="8280475" y="0"/>
                </a:lnTo>
                <a:lnTo>
                  <a:pt x="8280475" y="8359709"/>
                </a:lnTo>
                <a:lnTo>
                  <a:pt x="0" y="8359709"/>
                </a:lnTo>
                <a:lnTo>
                  <a:pt x="0" y="0"/>
                </a:lnTo>
                <a:close/>
              </a:path>
            </a:pathLst>
          </a:custGeom>
          <a:blipFill>
            <a:blip r:embed="rId2"/>
            <a:stretch>
              <a:fillRect l="0" t="-1263" r="0" b="-1263"/>
            </a:stretch>
          </a:blipFill>
        </p:spPr>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3448950" y="1028700"/>
            <a:ext cx="4406607" cy="8763000"/>
          </a:xfrm>
          <a:prstGeom prst="rect">
            <a:avLst/>
          </a:prstGeom>
        </p:spPr>
        <p:txBody>
          <a:bodyPr anchor="t" rtlCol="false" tIns="0" lIns="0" bIns="0" rIns="0">
            <a:spAutoFit/>
          </a:bodyPr>
          <a:lstStyle/>
          <a:p>
            <a:pPr algn="l">
              <a:lnSpc>
                <a:spcPts val="3051"/>
              </a:lnSpc>
            </a:pPr>
            <a:r>
              <a:rPr lang="en-US" sz="2542">
                <a:solidFill>
                  <a:srgbClr val="10B5BF"/>
                </a:solidFill>
                <a:latin typeface="Poppins Medium"/>
              </a:rPr>
              <a:t>The core benefit from a security perspective with a digital twin model like the one we have defined, is the possibility to do security analysis directly on the digital twin state and even on the states of a whole family of digital twins. By letting the analyzing engine having access not only to the final states, but also intermediate states, i.e. the sˆu’ states in the system, it is possible for a security analysis function to detect harmful state transitions (prior to the state propagating to the physical twin) and take direct action in the digital domain </a:t>
            </a:r>
          </a:p>
        </p:txBody>
      </p:sp>
      <p:sp>
        <p:nvSpPr>
          <p:cNvPr name="TextBox 3" id="3"/>
          <p:cNvSpPr txBox="true"/>
          <p:nvPr/>
        </p:nvSpPr>
        <p:spPr>
          <a:xfrm rot="0">
            <a:off x="383216" y="731701"/>
            <a:ext cx="15269037" cy="981075"/>
          </a:xfrm>
          <a:prstGeom prst="rect">
            <a:avLst/>
          </a:prstGeom>
        </p:spPr>
        <p:txBody>
          <a:bodyPr anchor="t" rtlCol="false" tIns="0" lIns="0" bIns="0" rIns="0">
            <a:spAutoFit/>
          </a:bodyPr>
          <a:lstStyle/>
          <a:p>
            <a:pPr algn="l">
              <a:lnSpc>
                <a:spcPts val="7860"/>
              </a:lnSpc>
            </a:pPr>
            <a:r>
              <a:rPr lang="en-US" sz="6550">
                <a:solidFill>
                  <a:srgbClr val="FFFFFF"/>
                </a:solidFill>
                <a:latin typeface="Poppins Medium Bold"/>
              </a:rPr>
              <a:t>Security analysis service</a:t>
            </a:r>
          </a:p>
        </p:txBody>
      </p:sp>
      <p:sp>
        <p:nvSpPr>
          <p:cNvPr name="Freeform 4" id="4"/>
          <p:cNvSpPr/>
          <p:nvPr/>
        </p:nvSpPr>
        <p:spPr>
          <a:xfrm flipH="false" flipV="false" rot="0">
            <a:off x="383216" y="1712776"/>
            <a:ext cx="8280474" cy="8359709"/>
          </a:xfrm>
          <a:custGeom>
            <a:avLst/>
            <a:gdLst/>
            <a:ahLst/>
            <a:cxnLst/>
            <a:rect r="r" b="b" t="t" l="l"/>
            <a:pathLst>
              <a:path h="8359709" w="8280474">
                <a:moveTo>
                  <a:pt x="0" y="0"/>
                </a:moveTo>
                <a:lnTo>
                  <a:pt x="8280475" y="0"/>
                </a:lnTo>
                <a:lnTo>
                  <a:pt x="8280475" y="8359709"/>
                </a:lnTo>
                <a:lnTo>
                  <a:pt x="0" y="8359709"/>
                </a:lnTo>
                <a:lnTo>
                  <a:pt x="0" y="0"/>
                </a:lnTo>
                <a:close/>
              </a:path>
            </a:pathLst>
          </a:custGeom>
          <a:blipFill>
            <a:blip r:embed="rId2"/>
            <a:stretch>
              <a:fillRect l="0" t="-1263" r="0" b="-1263"/>
            </a:stretch>
          </a:blipFill>
        </p:spPr>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492929" y="448587"/>
            <a:ext cx="7377443" cy="9389827"/>
          </a:xfrm>
          <a:prstGeom prst="rect">
            <a:avLst/>
          </a:prstGeom>
        </p:spPr>
        <p:txBody>
          <a:bodyPr anchor="t" rtlCol="false" tIns="0" lIns="0" bIns="0" rIns="0">
            <a:spAutoFit/>
          </a:bodyPr>
          <a:lstStyle/>
          <a:p>
            <a:pPr algn="l">
              <a:lnSpc>
                <a:spcPts val="4131"/>
              </a:lnSpc>
            </a:pPr>
            <a:r>
              <a:rPr lang="en-US" sz="3442">
                <a:solidFill>
                  <a:srgbClr val="10B5BF"/>
                </a:solidFill>
                <a:latin typeface="Poppins Medium"/>
              </a:rPr>
              <a:t>By letting all external digital twin access be subject to a single point access control, system wide policies can easily be deployed in the system. Advanced security policies can be defined through standard access control frameworks such as Extensible Access Control Markup Language (XACML) . In order to allow direct interaction between digital twins, this is preferably combined with component local policy enforcement through tokens issued at the central access control entity using standard tokens such as SAML  or OAuth .</a:t>
            </a:r>
          </a:p>
        </p:txBody>
      </p:sp>
      <p:sp>
        <p:nvSpPr>
          <p:cNvPr name="TextBox 3" id="3"/>
          <p:cNvSpPr txBox="true"/>
          <p:nvPr/>
        </p:nvSpPr>
        <p:spPr>
          <a:xfrm rot="0">
            <a:off x="383216" y="731701"/>
            <a:ext cx="15269037" cy="981075"/>
          </a:xfrm>
          <a:prstGeom prst="rect">
            <a:avLst/>
          </a:prstGeom>
        </p:spPr>
        <p:txBody>
          <a:bodyPr anchor="t" rtlCol="false" tIns="0" lIns="0" bIns="0" rIns="0">
            <a:spAutoFit/>
          </a:bodyPr>
          <a:lstStyle/>
          <a:p>
            <a:pPr algn="l">
              <a:lnSpc>
                <a:spcPts val="7860"/>
              </a:lnSpc>
            </a:pPr>
            <a:r>
              <a:rPr lang="en-US" sz="6550">
                <a:solidFill>
                  <a:srgbClr val="FFFFFF"/>
                </a:solidFill>
                <a:latin typeface="Poppins Medium Bold"/>
              </a:rPr>
              <a:t>Central access control</a:t>
            </a:r>
          </a:p>
        </p:txBody>
      </p:sp>
      <p:sp>
        <p:nvSpPr>
          <p:cNvPr name="Freeform 4" id="4"/>
          <p:cNvSpPr/>
          <p:nvPr/>
        </p:nvSpPr>
        <p:spPr>
          <a:xfrm flipH="false" flipV="false" rot="0">
            <a:off x="383216" y="1712776"/>
            <a:ext cx="8280474" cy="8359709"/>
          </a:xfrm>
          <a:custGeom>
            <a:avLst/>
            <a:gdLst/>
            <a:ahLst/>
            <a:cxnLst/>
            <a:rect r="r" b="b" t="t" l="l"/>
            <a:pathLst>
              <a:path h="8359709" w="8280474">
                <a:moveTo>
                  <a:pt x="0" y="0"/>
                </a:moveTo>
                <a:lnTo>
                  <a:pt x="8280475" y="0"/>
                </a:lnTo>
                <a:lnTo>
                  <a:pt x="8280475" y="8359709"/>
                </a:lnTo>
                <a:lnTo>
                  <a:pt x="0" y="8359709"/>
                </a:lnTo>
                <a:lnTo>
                  <a:pt x="0" y="0"/>
                </a:lnTo>
                <a:close/>
              </a:path>
            </a:pathLst>
          </a:custGeom>
          <a:blipFill>
            <a:blip r:embed="rId2"/>
            <a:stretch>
              <a:fillRect l="0" t="-1263" r="0" b="-1263"/>
            </a:stretch>
          </a:blipFill>
        </p:spPr>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6613130" y="1328132"/>
            <a:ext cx="1901285" cy="6700564"/>
          </a:xfrm>
          <a:custGeom>
            <a:avLst/>
            <a:gdLst/>
            <a:ahLst/>
            <a:cxnLst/>
            <a:rect r="r" b="b" t="t" l="l"/>
            <a:pathLst>
              <a:path h="6700564" w="1901285">
                <a:moveTo>
                  <a:pt x="0" y="0"/>
                </a:moveTo>
                <a:lnTo>
                  <a:pt x="1901285" y="0"/>
                </a:lnTo>
                <a:lnTo>
                  <a:pt x="1901285" y="6700564"/>
                </a:lnTo>
                <a:lnTo>
                  <a:pt x="0" y="6700564"/>
                </a:lnTo>
                <a:lnTo>
                  <a:pt x="0" y="0"/>
                </a:lnTo>
                <a:close/>
              </a:path>
            </a:pathLst>
          </a:custGeom>
          <a:blipFill>
            <a:blip r:embed="rId2"/>
            <a:stretch>
              <a:fillRect l="0" t="0" r="0" b="0"/>
            </a:stretch>
          </a:blipFill>
        </p:spPr>
      </p:sp>
      <p:grpSp>
        <p:nvGrpSpPr>
          <p:cNvPr name="Group 3" id="3"/>
          <p:cNvGrpSpPr/>
          <p:nvPr/>
        </p:nvGrpSpPr>
        <p:grpSpPr>
          <a:xfrm rot="0">
            <a:off x="1028700" y="649109"/>
            <a:ext cx="6248967" cy="8988783"/>
            <a:chOff x="0" y="0"/>
            <a:chExt cx="8331955" cy="11985043"/>
          </a:xfrm>
        </p:grpSpPr>
        <p:sp>
          <p:nvSpPr>
            <p:cNvPr name="TextBox 4" id="4"/>
            <p:cNvSpPr txBox="true"/>
            <p:nvPr/>
          </p:nvSpPr>
          <p:spPr>
            <a:xfrm rot="0">
              <a:off x="0" y="6905043"/>
              <a:ext cx="8331955" cy="5080000"/>
            </a:xfrm>
            <a:prstGeom prst="rect">
              <a:avLst/>
            </a:prstGeom>
          </p:spPr>
          <p:txBody>
            <a:bodyPr anchor="t" rtlCol="false" tIns="0" lIns="0" bIns="0" rIns="0">
              <a:spAutoFit/>
            </a:bodyPr>
            <a:lstStyle/>
            <a:p>
              <a:pPr algn="l">
                <a:lnSpc>
                  <a:spcPts val="6000"/>
                </a:lnSpc>
              </a:pPr>
              <a:r>
                <a:rPr lang="en-US" sz="5000">
                  <a:solidFill>
                    <a:srgbClr val="FFFFFF"/>
                  </a:solidFill>
                  <a:latin typeface="Poppins Medium"/>
                </a:rPr>
                <a:t>industrial automation and control system security architecture</a:t>
              </a:r>
            </a:p>
          </p:txBody>
        </p:sp>
        <p:sp>
          <p:nvSpPr>
            <p:cNvPr name="TextBox 5" id="5"/>
            <p:cNvSpPr txBox="true"/>
            <p:nvPr/>
          </p:nvSpPr>
          <p:spPr>
            <a:xfrm rot="0">
              <a:off x="0" y="9525"/>
              <a:ext cx="8331955" cy="6048375"/>
            </a:xfrm>
            <a:prstGeom prst="rect">
              <a:avLst/>
            </a:prstGeom>
          </p:spPr>
          <p:txBody>
            <a:bodyPr anchor="t" rtlCol="false" tIns="0" lIns="0" bIns="0" rIns="0">
              <a:spAutoFit/>
            </a:bodyPr>
            <a:lstStyle/>
            <a:p>
              <a:pPr algn="l">
                <a:lnSpc>
                  <a:spcPts val="11999"/>
                </a:lnSpc>
              </a:pPr>
              <a:r>
                <a:rPr lang="en-US" sz="9999">
                  <a:solidFill>
                    <a:srgbClr val="FFFFFF"/>
                  </a:solidFill>
                  <a:latin typeface="Poppins Medium Bold"/>
                </a:rPr>
                <a:t>A digital twin based </a:t>
              </a:r>
            </a:p>
          </p:txBody>
        </p:sp>
      </p:grpSp>
      <p:grpSp>
        <p:nvGrpSpPr>
          <p:cNvPr name="Group 6" id="6"/>
          <p:cNvGrpSpPr/>
          <p:nvPr/>
        </p:nvGrpSpPr>
        <p:grpSpPr>
          <a:xfrm rot="0">
            <a:off x="11296640" y="611823"/>
            <a:ext cx="5363356" cy="9063355"/>
            <a:chOff x="0" y="0"/>
            <a:chExt cx="7151142" cy="12084473"/>
          </a:xfrm>
        </p:grpSpPr>
        <p:sp>
          <p:nvSpPr>
            <p:cNvPr name="TextBox 7" id="7"/>
            <p:cNvSpPr txBox="true"/>
            <p:nvPr/>
          </p:nvSpPr>
          <p:spPr>
            <a:xfrm rot="0">
              <a:off x="0" y="-47625"/>
              <a:ext cx="7151142" cy="502696"/>
            </a:xfrm>
            <a:prstGeom prst="rect">
              <a:avLst/>
            </a:prstGeom>
          </p:spPr>
          <p:txBody>
            <a:bodyPr anchor="t" rtlCol="false" tIns="0" lIns="0" bIns="0" rIns="0">
              <a:spAutoFit/>
            </a:bodyPr>
            <a:lstStyle/>
            <a:p>
              <a:pPr algn="l">
                <a:lnSpc>
                  <a:spcPts val="3188"/>
                </a:lnSpc>
              </a:pPr>
              <a:r>
                <a:rPr lang="en-US" sz="2277">
                  <a:solidFill>
                    <a:srgbClr val="FFFFFF"/>
                  </a:solidFill>
                  <a:latin typeface="Poppins Light"/>
                </a:rPr>
                <a:t>INTRODUCTION</a:t>
              </a:r>
            </a:p>
          </p:txBody>
        </p:sp>
        <p:sp>
          <p:nvSpPr>
            <p:cNvPr name="AutoShape 8" id="8"/>
            <p:cNvSpPr/>
            <p:nvPr/>
          </p:nvSpPr>
          <p:spPr>
            <a:xfrm>
              <a:off x="0" y="1015364"/>
              <a:ext cx="7151142" cy="0"/>
            </a:xfrm>
            <a:prstGeom prst="line">
              <a:avLst/>
            </a:prstGeom>
            <a:ln cap="rnd" w="23139">
              <a:solidFill>
                <a:srgbClr val="10B5BF"/>
              </a:solidFill>
              <a:prstDash val="solid"/>
              <a:headEnd type="none" len="sm" w="sm"/>
              <a:tailEnd type="none" len="sm" w="sm"/>
            </a:ln>
          </p:spPr>
        </p:sp>
        <p:sp>
          <p:nvSpPr>
            <p:cNvPr name="TextBox 9" id="9"/>
            <p:cNvSpPr txBox="true"/>
            <p:nvPr/>
          </p:nvSpPr>
          <p:spPr>
            <a:xfrm rot="0">
              <a:off x="0" y="1532660"/>
              <a:ext cx="7151142" cy="1034899"/>
            </a:xfrm>
            <a:prstGeom prst="rect">
              <a:avLst/>
            </a:prstGeom>
          </p:spPr>
          <p:txBody>
            <a:bodyPr anchor="t" rtlCol="false" tIns="0" lIns="0" bIns="0" rIns="0">
              <a:spAutoFit/>
            </a:bodyPr>
            <a:lstStyle/>
            <a:p>
              <a:pPr algn="l">
                <a:lnSpc>
                  <a:spcPts val="3188"/>
                </a:lnSpc>
              </a:pPr>
              <a:r>
                <a:rPr lang="en-US" sz="2277">
                  <a:solidFill>
                    <a:srgbClr val="FFFFFF"/>
                  </a:solidFill>
                  <a:latin typeface="Poppins Light"/>
                </a:rPr>
                <a:t>DIGITAL TWIN CONCEPT, RELATED WORK AND DEFINITIONS</a:t>
              </a:r>
            </a:p>
          </p:txBody>
        </p:sp>
        <p:sp>
          <p:nvSpPr>
            <p:cNvPr name="AutoShape 10" id="10"/>
            <p:cNvSpPr/>
            <p:nvPr/>
          </p:nvSpPr>
          <p:spPr>
            <a:xfrm>
              <a:off x="0" y="3127851"/>
              <a:ext cx="7151142" cy="0"/>
            </a:xfrm>
            <a:prstGeom prst="line">
              <a:avLst/>
            </a:prstGeom>
            <a:ln cap="rnd" w="23139">
              <a:solidFill>
                <a:srgbClr val="10B5BF"/>
              </a:solidFill>
              <a:prstDash val="solid"/>
              <a:headEnd type="none" len="sm" w="sm"/>
              <a:tailEnd type="none" len="sm" w="sm"/>
            </a:ln>
          </p:spPr>
        </p:sp>
        <p:sp>
          <p:nvSpPr>
            <p:cNvPr name="TextBox 11" id="11"/>
            <p:cNvSpPr txBox="true"/>
            <p:nvPr/>
          </p:nvSpPr>
          <p:spPr>
            <a:xfrm rot="0">
              <a:off x="0" y="3645147"/>
              <a:ext cx="7151142" cy="1034899"/>
            </a:xfrm>
            <a:prstGeom prst="rect">
              <a:avLst/>
            </a:prstGeom>
          </p:spPr>
          <p:txBody>
            <a:bodyPr anchor="t" rtlCol="false" tIns="0" lIns="0" bIns="0" rIns="0">
              <a:spAutoFit/>
            </a:bodyPr>
            <a:lstStyle/>
            <a:p>
              <a:pPr algn="l">
                <a:lnSpc>
                  <a:spcPts val="3188"/>
                </a:lnSpc>
              </a:pPr>
              <a:r>
                <a:rPr lang="en-US" sz="2277">
                  <a:solidFill>
                    <a:srgbClr val="FFFFFF"/>
                  </a:solidFill>
                  <a:latin typeface="Poppins Light"/>
                </a:rPr>
                <a:t>ADVERSARY MODEL AND SECURITY REQUIREMENTS</a:t>
              </a:r>
            </a:p>
          </p:txBody>
        </p:sp>
        <p:sp>
          <p:nvSpPr>
            <p:cNvPr name="AutoShape 12" id="12"/>
            <p:cNvSpPr/>
            <p:nvPr/>
          </p:nvSpPr>
          <p:spPr>
            <a:xfrm>
              <a:off x="0" y="5240338"/>
              <a:ext cx="7151142" cy="0"/>
            </a:xfrm>
            <a:prstGeom prst="line">
              <a:avLst/>
            </a:prstGeom>
            <a:ln cap="rnd" w="23139">
              <a:solidFill>
                <a:srgbClr val="10B5BF"/>
              </a:solidFill>
              <a:prstDash val="solid"/>
              <a:headEnd type="none" len="sm" w="sm"/>
              <a:tailEnd type="none" len="sm" w="sm"/>
            </a:ln>
          </p:spPr>
        </p:sp>
        <p:sp>
          <p:nvSpPr>
            <p:cNvPr name="TextBox 13" id="13"/>
            <p:cNvSpPr txBox="true"/>
            <p:nvPr/>
          </p:nvSpPr>
          <p:spPr>
            <a:xfrm rot="0">
              <a:off x="0" y="5757633"/>
              <a:ext cx="7151142" cy="1567101"/>
            </a:xfrm>
            <a:prstGeom prst="rect">
              <a:avLst/>
            </a:prstGeom>
          </p:spPr>
          <p:txBody>
            <a:bodyPr anchor="t" rtlCol="false" tIns="0" lIns="0" bIns="0" rIns="0">
              <a:spAutoFit/>
            </a:bodyPr>
            <a:lstStyle/>
            <a:p>
              <a:pPr algn="l">
                <a:lnSpc>
                  <a:spcPts val="3188"/>
                </a:lnSpc>
              </a:pPr>
              <a:r>
                <a:rPr lang="en-US" sz="2277">
                  <a:solidFill>
                    <a:srgbClr val="FFFFFF"/>
                  </a:solidFill>
                  <a:latin typeface="Poppins Light"/>
                </a:rPr>
                <a:t>A DIGITAL TWIN BASED SECURITY ARCHITECTURE AND STATE REPLICATION DESIGN</a:t>
              </a:r>
            </a:p>
          </p:txBody>
        </p:sp>
        <p:sp>
          <p:nvSpPr>
            <p:cNvPr name="AutoShape 14" id="14"/>
            <p:cNvSpPr/>
            <p:nvPr/>
          </p:nvSpPr>
          <p:spPr>
            <a:xfrm>
              <a:off x="0" y="7885027"/>
              <a:ext cx="7151142" cy="0"/>
            </a:xfrm>
            <a:prstGeom prst="line">
              <a:avLst/>
            </a:prstGeom>
            <a:ln cap="rnd" w="23139">
              <a:solidFill>
                <a:srgbClr val="10B5BF"/>
              </a:solidFill>
              <a:prstDash val="solid"/>
              <a:headEnd type="none" len="sm" w="sm"/>
              <a:tailEnd type="none" len="sm" w="sm"/>
            </a:ln>
          </p:spPr>
        </p:sp>
        <p:sp>
          <p:nvSpPr>
            <p:cNvPr name="TextBox 15" id="15"/>
            <p:cNvSpPr txBox="true"/>
            <p:nvPr/>
          </p:nvSpPr>
          <p:spPr>
            <a:xfrm rot="0">
              <a:off x="0" y="8402323"/>
              <a:ext cx="7151142" cy="502696"/>
            </a:xfrm>
            <a:prstGeom prst="rect">
              <a:avLst/>
            </a:prstGeom>
          </p:spPr>
          <p:txBody>
            <a:bodyPr anchor="t" rtlCol="false" tIns="0" lIns="0" bIns="0" rIns="0">
              <a:spAutoFit/>
            </a:bodyPr>
            <a:lstStyle/>
            <a:p>
              <a:pPr algn="l">
                <a:lnSpc>
                  <a:spcPts val="3188"/>
                </a:lnSpc>
              </a:pPr>
              <a:r>
                <a:rPr lang="en-US" sz="2277">
                  <a:solidFill>
                    <a:srgbClr val="FFFFFF"/>
                  </a:solidFill>
                  <a:latin typeface="Poppins Light"/>
                </a:rPr>
                <a:t>SECURITY ANALYSIS</a:t>
              </a:r>
            </a:p>
          </p:txBody>
        </p:sp>
        <p:sp>
          <p:nvSpPr>
            <p:cNvPr name="AutoShape 16" id="16"/>
            <p:cNvSpPr/>
            <p:nvPr/>
          </p:nvSpPr>
          <p:spPr>
            <a:xfrm>
              <a:off x="0" y="9465312"/>
              <a:ext cx="7151142" cy="0"/>
            </a:xfrm>
            <a:prstGeom prst="line">
              <a:avLst/>
            </a:prstGeom>
            <a:ln cap="rnd" w="23139">
              <a:solidFill>
                <a:srgbClr val="10B5BF"/>
              </a:solidFill>
              <a:prstDash val="solid"/>
              <a:headEnd type="none" len="sm" w="sm"/>
              <a:tailEnd type="none" len="sm" w="sm"/>
            </a:ln>
          </p:spPr>
        </p:sp>
        <p:sp>
          <p:nvSpPr>
            <p:cNvPr name="TextBox 17" id="17"/>
            <p:cNvSpPr txBox="true"/>
            <p:nvPr/>
          </p:nvSpPr>
          <p:spPr>
            <a:xfrm rot="0">
              <a:off x="0" y="9992132"/>
              <a:ext cx="7151142" cy="1004548"/>
            </a:xfrm>
            <a:prstGeom prst="rect">
              <a:avLst/>
            </a:prstGeom>
          </p:spPr>
          <p:txBody>
            <a:bodyPr anchor="t" rtlCol="false" tIns="0" lIns="0" bIns="0" rIns="0">
              <a:spAutoFit/>
            </a:bodyPr>
            <a:lstStyle/>
            <a:p>
              <a:pPr algn="l">
                <a:lnSpc>
                  <a:spcPts val="3092"/>
                </a:lnSpc>
              </a:pPr>
              <a:r>
                <a:rPr lang="en-US" sz="2209">
                  <a:solidFill>
                    <a:srgbClr val="FFFFFF"/>
                  </a:solidFill>
                  <a:latin typeface="Poppins Light"/>
                </a:rPr>
                <a:t>PROOF OF CONCEPT AND PERFORMANCE EVALUATION</a:t>
              </a:r>
            </a:p>
          </p:txBody>
        </p:sp>
        <p:sp>
          <p:nvSpPr>
            <p:cNvPr name="TextBox 18" id="18"/>
            <p:cNvSpPr txBox="true"/>
            <p:nvPr/>
          </p:nvSpPr>
          <p:spPr>
            <a:xfrm rot="0">
              <a:off x="0" y="11600558"/>
              <a:ext cx="7151142" cy="483916"/>
            </a:xfrm>
            <a:prstGeom prst="rect">
              <a:avLst/>
            </a:prstGeom>
          </p:spPr>
          <p:txBody>
            <a:bodyPr anchor="t" rtlCol="false" tIns="0" lIns="0" bIns="0" rIns="0">
              <a:spAutoFit/>
            </a:bodyPr>
            <a:lstStyle/>
            <a:p>
              <a:pPr algn="l">
                <a:lnSpc>
                  <a:spcPts val="3092"/>
                </a:lnSpc>
              </a:pPr>
              <a:r>
                <a:rPr lang="en-US" sz="2209">
                  <a:solidFill>
                    <a:srgbClr val="FFFFFF"/>
                  </a:solidFill>
                  <a:latin typeface="Poppins Light"/>
                </a:rPr>
                <a:t>CONCLUSION AND FUTURE WORK</a:t>
              </a:r>
            </a:p>
          </p:txBody>
        </p:sp>
        <p:sp>
          <p:nvSpPr>
            <p:cNvPr name="AutoShape 19" id="19"/>
            <p:cNvSpPr/>
            <p:nvPr/>
          </p:nvSpPr>
          <p:spPr>
            <a:xfrm>
              <a:off x="0" y="11627088"/>
              <a:ext cx="7151142" cy="0"/>
            </a:xfrm>
            <a:prstGeom prst="line">
              <a:avLst/>
            </a:prstGeom>
            <a:ln cap="rnd" w="23139">
              <a:solidFill>
                <a:srgbClr val="10B5BF"/>
              </a:solidFill>
              <a:prstDash val="solid"/>
              <a:headEnd type="none" len="sm" w="sm"/>
              <a:tailEnd type="none" len="sm" w="sm"/>
            </a:ln>
          </p:spPr>
        </p:sp>
      </p:gr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2466096" y="1704975"/>
            <a:ext cx="5271253" cy="6867525"/>
          </a:xfrm>
          <a:prstGeom prst="rect">
            <a:avLst/>
          </a:prstGeom>
        </p:spPr>
        <p:txBody>
          <a:bodyPr anchor="t" rtlCol="false" tIns="0" lIns="0" bIns="0" rIns="0">
            <a:spAutoFit/>
          </a:bodyPr>
          <a:lstStyle/>
          <a:p>
            <a:pPr algn="l">
              <a:lnSpc>
                <a:spcPts val="3411"/>
              </a:lnSpc>
            </a:pPr>
            <a:r>
              <a:rPr lang="en-US" sz="2842">
                <a:solidFill>
                  <a:srgbClr val="10B5BF"/>
                </a:solidFill>
                <a:latin typeface="Poppins Medium"/>
              </a:rPr>
              <a:t>Most cloud providers offer network isolation between VMs launched on cloud resources. Even if we have not assumed all trusted execution services to be deployed as complete, ”traditional” VMs in the virtual domain, higher layer VMs can be launched on such VMs allowing re-use of standard principles for network isolation. There are also other, non-provider dependent solutions to achieve this</a:t>
            </a:r>
          </a:p>
        </p:txBody>
      </p:sp>
      <p:sp>
        <p:nvSpPr>
          <p:cNvPr name="TextBox 3" id="3"/>
          <p:cNvSpPr txBox="true"/>
          <p:nvPr/>
        </p:nvSpPr>
        <p:spPr>
          <a:xfrm rot="0">
            <a:off x="383216" y="731701"/>
            <a:ext cx="15269037" cy="981075"/>
          </a:xfrm>
          <a:prstGeom prst="rect">
            <a:avLst/>
          </a:prstGeom>
        </p:spPr>
        <p:txBody>
          <a:bodyPr anchor="t" rtlCol="false" tIns="0" lIns="0" bIns="0" rIns="0">
            <a:spAutoFit/>
          </a:bodyPr>
          <a:lstStyle/>
          <a:p>
            <a:pPr algn="l">
              <a:lnSpc>
                <a:spcPts val="7860"/>
              </a:lnSpc>
            </a:pPr>
            <a:r>
              <a:rPr lang="en-US" sz="6550">
                <a:solidFill>
                  <a:srgbClr val="FFFFFF"/>
                </a:solidFill>
                <a:latin typeface="Poppins Medium Bold"/>
              </a:rPr>
              <a:t>Protected virtual network</a:t>
            </a:r>
          </a:p>
        </p:txBody>
      </p:sp>
      <p:sp>
        <p:nvSpPr>
          <p:cNvPr name="Freeform 4" id="4"/>
          <p:cNvSpPr/>
          <p:nvPr/>
        </p:nvSpPr>
        <p:spPr>
          <a:xfrm flipH="false" flipV="false" rot="0">
            <a:off x="383216" y="1712776"/>
            <a:ext cx="8280474" cy="8359709"/>
          </a:xfrm>
          <a:custGeom>
            <a:avLst/>
            <a:gdLst/>
            <a:ahLst/>
            <a:cxnLst/>
            <a:rect r="r" b="b" t="t" l="l"/>
            <a:pathLst>
              <a:path h="8359709" w="8280474">
                <a:moveTo>
                  <a:pt x="0" y="0"/>
                </a:moveTo>
                <a:lnTo>
                  <a:pt x="8280475" y="0"/>
                </a:lnTo>
                <a:lnTo>
                  <a:pt x="8280475" y="8359709"/>
                </a:lnTo>
                <a:lnTo>
                  <a:pt x="0" y="8359709"/>
                </a:lnTo>
                <a:lnTo>
                  <a:pt x="0" y="0"/>
                </a:lnTo>
                <a:close/>
              </a:path>
            </a:pathLst>
          </a:custGeom>
          <a:blipFill>
            <a:blip r:embed="rId2"/>
            <a:stretch>
              <a:fillRect l="0" t="-1263" r="0" b="-1263"/>
            </a:stretch>
          </a:blipFill>
        </p:spPr>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664969" y="1745704"/>
            <a:ext cx="14958063" cy="7983751"/>
          </a:xfrm>
          <a:custGeom>
            <a:avLst/>
            <a:gdLst/>
            <a:ahLst/>
            <a:cxnLst/>
            <a:rect r="r" b="b" t="t" l="l"/>
            <a:pathLst>
              <a:path h="7983751" w="14958063">
                <a:moveTo>
                  <a:pt x="0" y="0"/>
                </a:moveTo>
                <a:lnTo>
                  <a:pt x="14958062" y="0"/>
                </a:lnTo>
                <a:lnTo>
                  <a:pt x="14958062" y="7983752"/>
                </a:lnTo>
                <a:lnTo>
                  <a:pt x="0" y="7983752"/>
                </a:lnTo>
                <a:lnTo>
                  <a:pt x="0" y="0"/>
                </a:lnTo>
                <a:close/>
              </a:path>
            </a:pathLst>
          </a:custGeom>
          <a:blipFill>
            <a:blip r:embed="rId2"/>
            <a:stretch>
              <a:fillRect l="0" t="0" r="0" b="0"/>
            </a:stretch>
          </a:blipFill>
        </p:spPr>
      </p:sp>
      <p:sp>
        <p:nvSpPr>
          <p:cNvPr name="TextBox 3" id="3"/>
          <p:cNvSpPr txBox="true"/>
          <p:nvPr/>
        </p:nvSpPr>
        <p:spPr>
          <a:xfrm rot="0">
            <a:off x="400961" y="542925"/>
            <a:ext cx="17486079" cy="981075"/>
          </a:xfrm>
          <a:prstGeom prst="rect">
            <a:avLst/>
          </a:prstGeom>
        </p:spPr>
        <p:txBody>
          <a:bodyPr anchor="t" rtlCol="false" tIns="0" lIns="0" bIns="0" rIns="0">
            <a:spAutoFit/>
          </a:bodyPr>
          <a:lstStyle/>
          <a:p>
            <a:pPr algn="ctr">
              <a:lnSpc>
                <a:spcPts val="7860"/>
              </a:lnSpc>
            </a:pPr>
            <a:r>
              <a:rPr lang="en-US" sz="6550">
                <a:solidFill>
                  <a:srgbClr val="F60000"/>
                </a:solidFill>
                <a:latin typeface="Poppins Medium Bold"/>
              </a:rPr>
              <a:t>State replication model and design</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3297058" y="1524000"/>
            <a:ext cx="11693885" cy="8393770"/>
          </a:xfrm>
          <a:custGeom>
            <a:avLst/>
            <a:gdLst/>
            <a:ahLst/>
            <a:cxnLst/>
            <a:rect r="r" b="b" t="t" l="l"/>
            <a:pathLst>
              <a:path h="8393770" w="11693885">
                <a:moveTo>
                  <a:pt x="0" y="0"/>
                </a:moveTo>
                <a:lnTo>
                  <a:pt x="11693884" y="0"/>
                </a:lnTo>
                <a:lnTo>
                  <a:pt x="11693884" y="8393770"/>
                </a:lnTo>
                <a:lnTo>
                  <a:pt x="0" y="8393770"/>
                </a:lnTo>
                <a:lnTo>
                  <a:pt x="0" y="0"/>
                </a:lnTo>
                <a:close/>
              </a:path>
            </a:pathLst>
          </a:custGeom>
          <a:blipFill>
            <a:blip r:embed="rId2"/>
            <a:stretch>
              <a:fillRect l="0" t="0" r="0" b="0"/>
            </a:stretch>
          </a:blipFill>
        </p:spPr>
      </p:sp>
      <p:sp>
        <p:nvSpPr>
          <p:cNvPr name="TextBox 3" id="3"/>
          <p:cNvSpPr txBox="true"/>
          <p:nvPr/>
        </p:nvSpPr>
        <p:spPr>
          <a:xfrm rot="0">
            <a:off x="400961" y="542925"/>
            <a:ext cx="17486079" cy="981075"/>
          </a:xfrm>
          <a:prstGeom prst="rect">
            <a:avLst/>
          </a:prstGeom>
        </p:spPr>
        <p:txBody>
          <a:bodyPr anchor="t" rtlCol="false" tIns="0" lIns="0" bIns="0" rIns="0">
            <a:spAutoFit/>
          </a:bodyPr>
          <a:lstStyle/>
          <a:p>
            <a:pPr algn="ctr">
              <a:lnSpc>
                <a:spcPts val="7860"/>
              </a:lnSpc>
            </a:pPr>
            <a:r>
              <a:rPr lang="en-US" sz="6550">
                <a:solidFill>
                  <a:srgbClr val="F60000"/>
                </a:solidFill>
                <a:latin typeface="Poppins Medium Bold"/>
              </a:rPr>
              <a:t>State replication model and design</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4947063" y="1806486"/>
            <a:ext cx="8393874" cy="6674028"/>
          </a:xfrm>
          <a:custGeom>
            <a:avLst/>
            <a:gdLst/>
            <a:ahLst/>
            <a:cxnLst/>
            <a:rect r="r" b="b" t="t" l="l"/>
            <a:pathLst>
              <a:path h="6674028" w="8393874">
                <a:moveTo>
                  <a:pt x="0" y="0"/>
                </a:moveTo>
                <a:lnTo>
                  <a:pt x="8393874" y="0"/>
                </a:lnTo>
                <a:lnTo>
                  <a:pt x="8393874" y="6674028"/>
                </a:lnTo>
                <a:lnTo>
                  <a:pt x="0" y="66740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68074" y="1205302"/>
            <a:ext cx="7951851" cy="8229600"/>
          </a:xfrm>
          <a:custGeom>
            <a:avLst/>
            <a:gdLst/>
            <a:ahLst/>
            <a:cxnLst/>
            <a:rect r="r" b="b" t="t" l="l"/>
            <a:pathLst>
              <a:path h="8229600" w="7951851">
                <a:moveTo>
                  <a:pt x="0" y="0"/>
                </a:moveTo>
                <a:lnTo>
                  <a:pt x="7951852" y="0"/>
                </a:lnTo>
                <a:lnTo>
                  <a:pt x="7951852" y="8229600"/>
                </a:lnTo>
                <a:lnTo>
                  <a:pt x="0" y="8229600"/>
                </a:lnTo>
                <a:lnTo>
                  <a:pt x="0" y="0"/>
                </a:lnTo>
                <a:close/>
              </a:path>
            </a:pathLst>
          </a:custGeom>
          <a:blipFill>
            <a:blip r:embed="rId4"/>
            <a:stretch>
              <a:fillRect l="0" t="0" r="0" b="0"/>
            </a:stretch>
          </a:blipFill>
        </p:spPr>
      </p:sp>
      <p:sp>
        <p:nvSpPr>
          <p:cNvPr name="TextBox 4" id="4"/>
          <p:cNvSpPr txBox="true"/>
          <p:nvPr/>
        </p:nvSpPr>
        <p:spPr>
          <a:xfrm rot="0">
            <a:off x="3320933" y="3305175"/>
            <a:ext cx="11646135" cy="3667125"/>
          </a:xfrm>
          <a:prstGeom prst="rect">
            <a:avLst/>
          </a:prstGeom>
        </p:spPr>
        <p:txBody>
          <a:bodyPr anchor="t" rtlCol="false" tIns="0" lIns="0" bIns="0" rIns="0">
            <a:spAutoFit/>
          </a:bodyPr>
          <a:lstStyle/>
          <a:p>
            <a:pPr algn="ctr">
              <a:lnSpc>
                <a:spcPts val="14400"/>
              </a:lnSpc>
            </a:pPr>
            <a:r>
              <a:rPr lang="en-US" sz="12000">
                <a:solidFill>
                  <a:srgbClr val="FFFFFF"/>
                </a:solidFill>
                <a:latin typeface="Poppins Medium Bold"/>
              </a:rPr>
              <a:t>Security Analysis</a:t>
            </a:r>
          </a:p>
        </p:txBody>
      </p:sp>
      <p:sp>
        <p:nvSpPr>
          <p:cNvPr name="Freeform 5" id="5"/>
          <p:cNvSpPr/>
          <p:nvPr/>
        </p:nvSpPr>
        <p:spPr>
          <a:xfrm flipH="false" flipV="false" rot="0">
            <a:off x="0" y="1028700"/>
            <a:ext cx="4303059" cy="4114800"/>
          </a:xfrm>
          <a:custGeom>
            <a:avLst/>
            <a:gdLst/>
            <a:ahLst/>
            <a:cxnLst/>
            <a:rect r="r" b="b" t="t" l="l"/>
            <a:pathLst>
              <a:path h="4114800" w="4303059">
                <a:moveTo>
                  <a:pt x="0" y="0"/>
                </a:moveTo>
                <a:lnTo>
                  <a:pt x="4303059" y="0"/>
                </a:lnTo>
                <a:lnTo>
                  <a:pt x="430305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70468" y="1028700"/>
            <a:ext cx="3060383" cy="4114800"/>
          </a:xfrm>
          <a:custGeom>
            <a:avLst/>
            <a:gdLst/>
            <a:ahLst/>
            <a:cxnLst/>
            <a:rect r="r" b="b" t="t" l="l"/>
            <a:pathLst>
              <a:path h="4114800" w="3060383">
                <a:moveTo>
                  <a:pt x="0" y="0"/>
                </a:moveTo>
                <a:lnTo>
                  <a:pt x="3060383" y="0"/>
                </a:lnTo>
                <a:lnTo>
                  <a:pt x="306038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4455362" y="1629131"/>
            <a:ext cx="3059915" cy="4114800"/>
          </a:xfrm>
          <a:custGeom>
            <a:avLst/>
            <a:gdLst/>
            <a:ahLst/>
            <a:cxnLst/>
            <a:rect r="r" b="b" t="t" l="l"/>
            <a:pathLst>
              <a:path h="4114800" w="3059915">
                <a:moveTo>
                  <a:pt x="0" y="0"/>
                </a:moveTo>
                <a:lnTo>
                  <a:pt x="3059915" y="0"/>
                </a:lnTo>
                <a:lnTo>
                  <a:pt x="3059915"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383216" y="731701"/>
            <a:ext cx="15269037" cy="981075"/>
          </a:xfrm>
          <a:prstGeom prst="rect">
            <a:avLst/>
          </a:prstGeom>
        </p:spPr>
        <p:txBody>
          <a:bodyPr anchor="t" rtlCol="false" tIns="0" lIns="0" bIns="0" rIns="0">
            <a:spAutoFit/>
          </a:bodyPr>
          <a:lstStyle/>
          <a:p>
            <a:pPr algn="l">
              <a:lnSpc>
                <a:spcPts val="7860"/>
              </a:lnSpc>
            </a:pPr>
            <a:r>
              <a:rPr lang="en-US" sz="6550">
                <a:solidFill>
                  <a:srgbClr val="FFFFFF"/>
                </a:solidFill>
                <a:latin typeface="Poppins Medium Bold"/>
              </a:rPr>
              <a:t>Synchronization security</a:t>
            </a: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531040" y="2456886"/>
            <a:ext cx="7486695" cy="2322403"/>
          </a:xfrm>
          <a:custGeom>
            <a:avLst/>
            <a:gdLst/>
            <a:ahLst/>
            <a:cxnLst/>
            <a:rect r="r" b="b" t="t" l="l"/>
            <a:pathLst>
              <a:path h="2322403" w="7486695">
                <a:moveTo>
                  <a:pt x="0" y="0"/>
                </a:moveTo>
                <a:lnTo>
                  <a:pt x="7486695" y="0"/>
                </a:lnTo>
                <a:lnTo>
                  <a:pt x="7486695" y="2322404"/>
                </a:lnTo>
                <a:lnTo>
                  <a:pt x="0" y="2322404"/>
                </a:lnTo>
                <a:lnTo>
                  <a:pt x="0" y="0"/>
                </a:lnTo>
                <a:close/>
              </a:path>
            </a:pathLst>
          </a:custGeom>
          <a:blipFill>
            <a:blip r:embed="rId2"/>
            <a:stretch>
              <a:fillRect l="0" t="0" r="0" b="0"/>
            </a:stretch>
          </a:blipFill>
        </p:spPr>
      </p:sp>
      <p:sp>
        <p:nvSpPr>
          <p:cNvPr name="Freeform 3" id="3"/>
          <p:cNvSpPr/>
          <p:nvPr/>
        </p:nvSpPr>
        <p:spPr>
          <a:xfrm flipH="false" flipV="false" rot="0">
            <a:off x="7719801" y="4181579"/>
            <a:ext cx="9855910" cy="5953774"/>
          </a:xfrm>
          <a:custGeom>
            <a:avLst/>
            <a:gdLst/>
            <a:ahLst/>
            <a:cxnLst/>
            <a:rect r="r" b="b" t="t" l="l"/>
            <a:pathLst>
              <a:path h="5953774" w="9855910">
                <a:moveTo>
                  <a:pt x="0" y="0"/>
                </a:moveTo>
                <a:lnTo>
                  <a:pt x="9855910" y="0"/>
                </a:lnTo>
                <a:lnTo>
                  <a:pt x="9855910" y="5953774"/>
                </a:lnTo>
                <a:lnTo>
                  <a:pt x="0" y="5953774"/>
                </a:lnTo>
                <a:lnTo>
                  <a:pt x="0" y="0"/>
                </a:lnTo>
                <a:close/>
              </a:path>
            </a:pathLst>
          </a:custGeom>
          <a:blipFill>
            <a:blip r:embed="rId3"/>
            <a:stretch>
              <a:fillRect l="0" t="0" r="0" b="0"/>
            </a:stretch>
          </a:blipFill>
        </p:spPr>
      </p:sp>
      <p:sp>
        <p:nvSpPr>
          <p:cNvPr name="TextBox 4" id="4"/>
          <p:cNvSpPr txBox="true"/>
          <p:nvPr/>
        </p:nvSpPr>
        <p:spPr>
          <a:xfrm rot="0">
            <a:off x="383216" y="1935229"/>
            <a:ext cx="17464985" cy="521657"/>
          </a:xfrm>
          <a:prstGeom prst="rect">
            <a:avLst/>
          </a:prstGeom>
        </p:spPr>
        <p:txBody>
          <a:bodyPr anchor="t" rtlCol="false" tIns="0" lIns="0" bIns="0" rIns="0">
            <a:spAutoFit/>
          </a:bodyPr>
          <a:lstStyle/>
          <a:p>
            <a:pPr algn="l">
              <a:lnSpc>
                <a:spcPts val="4131"/>
              </a:lnSpc>
            </a:pPr>
            <a:r>
              <a:rPr lang="en-US" sz="3442">
                <a:solidFill>
                  <a:srgbClr val="10B5BF"/>
                </a:solidFill>
                <a:latin typeface="Poppins Medium"/>
              </a:rPr>
              <a:t>The digital twin synchronization model and protocol is consistent.</a:t>
            </a:r>
          </a:p>
        </p:txBody>
      </p:sp>
      <p:sp>
        <p:nvSpPr>
          <p:cNvPr name="TextBox 5" id="5"/>
          <p:cNvSpPr txBox="true"/>
          <p:nvPr/>
        </p:nvSpPr>
        <p:spPr>
          <a:xfrm rot="0">
            <a:off x="383216" y="731701"/>
            <a:ext cx="15269037" cy="981075"/>
          </a:xfrm>
          <a:prstGeom prst="rect">
            <a:avLst/>
          </a:prstGeom>
        </p:spPr>
        <p:txBody>
          <a:bodyPr anchor="t" rtlCol="false" tIns="0" lIns="0" bIns="0" rIns="0">
            <a:spAutoFit/>
          </a:bodyPr>
          <a:lstStyle/>
          <a:p>
            <a:pPr algn="l">
              <a:lnSpc>
                <a:spcPts val="7860"/>
              </a:lnSpc>
            </a:pPr>
            <a:r>
              <a:rPr lang="en-US" sz="6550">
                <a:solidFill>
                  <a:srgbClr val="F60000"/>
                </a:solidFill>
                <a:latin typeface="Poppins Medium Bold"/>
              </a:rPr>
              <a:t>Proposition 1</a:t>
            </a:r>
          </a:p>
        </p:txBody>
      </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4303244" y="3604050"/>
            <a:ext cx="7428981" cy="6443504"/>
          </a:xfrm>
          <a:custGeom>
            <a:avLst/>
            <a:gdLst/>
            <a:ahLst/>
            <a:cxnLst/>
            <a:rect r="r" b="b" t="t" l="l"/>
            <a:pathLst>
              <a:path h="6443504" w="7428981">
                <a:moveTo>
                  <a:pt x="0" y="0"/>
                </a:moveTo>
                <a:lnTo>
                  <a:pt x="7428981" y="0"/>
                </a:lnTo>
                <a:lnTo>
                  <a:pt x="7428981" y="6443504"/>
                </a:lnTo>
                <a:lnTo>
                  <a:pt x="0" y="6443504"/>
                </a:lnTo>
                <a:lnTo>
                  <a:pt x="0" y="0"/>
                </a:lnTo>
                <a:close/>
              </a:path>
            </a:pathLst>
          </a:custGeom>
          <a:blipFill>
            <a:blip r:embed="rId2"/>
            <a:stretch>
              <a:fillRect l="0" t="0" r="0" b="0"/>
            </a:stretch>
          </a:blipFill>
        </p:spPr>
      </p:sp>
      <p:sp>
        <p:nvSpPr>
          <p:cNvPr name="TextBox 3" id="3"/>
          <p:cNvSpPr txBox="true"/>
          <p:nvPr/>
        </p:nvSpPr>
        <p:spPr>
          <a:xfrm rot="0">
            <a:off x="383216" y="1877154"/>
            <a:ext cx="17464985" cy="1564971"/>
          </a:xfrm>
          <a:prstGeom prst="rect">
            <a:avLst/>
          </a:prstGeom>
        </p:spPr>
        <p:txBody>
          <a:bodyPr anchor="t" rtlCol="false" tIns="0" lIns="0" bIns="0" rIns="0">
            <a:spAutoFit/>
          </a:bodyPr>
          <a:lstStyle/>
          <a:p>
            <a:pPr algn="l">
              <a:lnSpc>
                <a:spcPts val="4131"/>
              </a:lnSpc>
            </a:pPr>
            <a:r>
              <a:rPr lang="en-US" sz="3442">
                <a:solidFill>
                  <a:srgbClr val="10B5BF"/>
                </a:solidFill>
                <a:latin typeface="Poppins Medium"/>
              </a:rPr>
              <a:t>If the secure channel used for communication towards and between synchronization GW in the architecture provides confidentiality, the digital twin synchronization design also provides confidentiality.</a:t>
            </a:r>
          </a:p>
        </p:txBody>
      </p:sp>
      <p:sp>
        <p:nvSpPr>
          <p:cNvPr name="TextBox 4" id="4"/>
          <p:cNvSpPr txBox="true"/>
          <p:nvPr/>
        </p:nvSpPr>
        <p:spPr>
          <a:xfrm rot="0">
            <a:off x="383216" y="731701"/>
            <a:ext cx="15269037" cy="981075"/>
          </a:xfrm>
          <a:prstGeom prst="rect">
            <a:avLst/>
          </a:prstGeom>
        </p:spPr>
        <p:txBody>
          <a:bodyPr anchor="t" rtlCol="false" tIns="0" lIns="0" bIns="0" rIns="0">
            <a:spAutoFit/>
          </a:bodyPr>
          <a:lstStyle/>
          <a:p>
            <a:pPr algn="l">
              <a:lnSpc>
                <a:spcPts val="7860"/>
              </a:lnSpc>
            </a:pPr>
            <a:r>
              <a:rPr lang="en-US" sz="6550">
                <a:solidFill>
                  <a:srgbClr val="F60000"/>
                </a:solidFill>
                <a:latin typeface="Poppins Medium Bold"/>
              </a:rPr>
              <a:t>Proposition 2</a:t>
            </a:r>
          </a:p>
        </p:txBody>
      </p:sp>
    </p:spTree>
  </p:cSld>
  <p:clrMapOvr>
    <a:masterClrMapping/>
  </p:clrMapOvr>
  <p:transition spd="slow">
    <p:push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3231430" y="3985322"/>
            <a:ext cx="11825140" cy="5936703"/>
          </a:xfrm>
          <a:custGeom>
            <a:avLst/>
            <a:gdLst/>
            <a:ahLst/>
            <a:cxnLst/>
            <a:rect r="r" b="b" t="t" l="l"/>
            <a:pathLst>
              <a:path h="5936703" w="11825140">
                <a:moveTo>
                  <a:pt x="0" y="0"/>
                </a:moveTo>
                <a:lnTo>
                  <a:pt x="11825140" y="0"/>
                </a:lnTo>
                <a:lnTo>
                  <a:pt x="11825140" y="5936703"/>
                </a:lnTo>
                <a:lnTo>
                  <a:pt x="0" y="5936703"/>
                </a:lnTo>
                <a:lnTo>
                  <a:pt x="0" y="0"/>
                </a:lnTo>
                <a:close/>
              </a:path>
            </a:pathLst>
          </a:custGeom>
          <a:blipFill>
            <a:blip r:embed="rId2"/>
            <a:stretch>
              <a:fillRect l="0" t="0" r="0" b="0"/>
            </a:stretch>
          </a:blipFill>
        </p:spPr>
      </p:sp>
      <p:sp>
        <p:nvSpPr>
          <p:cNvPr name="TextBox 3" id="3"/>
          <p:cNvSpPr txBox="true"/>
          <p:nvPr/>
        </p:nvSpPr>
        <p:spPr>
          <a:xfrm rot="0">
            <a:off x="383216" y="1616325"/>
            <a:ext cx="17464985" cy="2086628"/>
          </a:xfrm>
          <a:prstGeom prst="rect">
            <a:avLst/>
          </a:prstGeom>
        </p:spPr>
        <p:txBody>
          <a:bodyPr anchor="t" rtlCol="false" tIns="0" lIns="0" bIns="0" rIns="0">
            <a:spAutoFit/>
          </a:bodyPr>
          <a:lstStyle/>
          <a:p>
            <a:pPr algn="l">
              <a:lnSpc>
                <a:spcPts val="4131"/>
              </a:lnSpc>
            </a:pPr>
            <a:r>
              <a:rPr lang="en-US" sz="3442">
                <a:solidFill>
                  <a:srgbClr val="10B5BF"/>
                </a:solidFill>
                <a:latin typeface="Poppins Medium"/>
              </a:rPr>
              <a:t>If the secure channel used for communication towards and between synchronization GW in the architecture provides integrity and replay protection, the digital twin synchronization design also provides synchronization protection.</a:t>
            </a:r>
          </a:p>
        </p:txBody>
      </p:sp>
      <p:sp>
        <p:nvSpPr>
          <p:cNvPr name="TextBox 4" id="4"/>
          <p:cNvSpPr txBox="true"/>
          <p:nvPr/>
        </p:nvSpPr>
        <p:spPr>
          <a:xfrm rot="0">
            <a:off x="383216" y="731701"/>
            <a:ext cx="15269037" cy="981075"/>
          </a:xfrm>
          <a:prstGeom prst="rect">
            <a:avLst/>
          </a:prstGeom>
        </p:spPr>
        <p:txBody>
          <a:bodyPr anchor="t" rtlCol="false" tIns="0" lIns="0" bIns="0" rIns="0">
            <a:spAutoFit/>
          </a:bodyPr>
          <a:lstStyle/>
          <a:p>
            <a:pPr algn="l">
              <a:lnSpc>
                <a:spcPts val="7860"/>
              </a:lnSpc>
            </a:pPr>
            <a:r>
              <a:rPr lang="en-US" sz="6550">
                <a:solidFill>
                  <a:srgbClr val="F60000"/>
                </a:solidFill>
                <a:latin typeface="Poppins Medium Bold"/>
              </a:rPr>
              <a:t>Proposition 3</a:t>
            </a:r>
          </a:p>
        </p:txBody>
      </p:sp>
    </p:spTree>
  </p:cSld>
  <p:clrMapOvr>
    <a:masterClrMapping/>
  </p:clrMapOvr>
  <p:transition spd="slow">
    <p:push dir="l"/>
  </p:transition>
</p:sld>
</file>

<file path=ppt/slides/slide28.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411507" y="390525"/>
            <a:ext cx="17464985" cy="9515475"/>
          </a:xfrm>
          <a:prstGeom prst="rect">
            <a:avLst/>
          </a:prstGeom>
        </p:spPr>
        <p:txBody>
          <a:bodyPr anchor="t" rtlCol="false" tIns="0" lIns="0" bIns="0" rIns="0">
            <a:spAutoFit/>
          </a:bodyPr>
          <a:lstStyle/>
          <a:p>
            <a:pPr algn="l">
              <a:lnSpc>
                <a:spcPts val="3771"/>
              </a:lnSpc>
            </a:pPr>
            <a:r>
              <a:rPr lang="en-US" sz="3142">
                <a:solidFill>
                  <a:srgbClr val="F60100"/>
                </a:solidFill>
                <a:latin typeface="Poppins Medium Bold"/>
              </a:rPr>
              <a:t>Latency</a:t>
            </a:r>
            <a:r>
              <a:rPr lang="en-US" sz="3142">
                <a:solidFill>
                  <a:srgbClr val="F60000"/>
                </a:solidFill>
                <a:latin typeface="Poppins Medium"/>
              </a:rPr>
              <a:t>:</a:t>
            </a:r>
            <a:r>
              <a:rPr lang="en-US" sz="3142">
                <a:solidFill>
                  <a:srgbClr val="10B5BF"/>
                </a:solidFill>
                <a:latin typeface="Poppins Medium"/>
              </a:rPr>
              <a:t> </a:t>
            </a:r>
            <a:r>
              <a:rPr lang="en-US" sz="3142">
                <a:solidFill>
                  <a:srgbClr val="FFFFFF"/>
                </a:solidFill>
                <a:latin typeface="Poppins Medium"/>
              </a:rPr>
              <a:t>The architecture as such does not make any direct assumption regarding the synchronization real-time behaviour. Depending on the specific IACS application, the networks must be chosen and configured accordingly. Similarly, the synchronization GW must be implemented on platforms powerful enough to fulfill real-time requirements. For some applications, deploying the virtual domain on an edge cloud can be used to meet R2.</a:t>
            </a:r>
          </a:p>
          <a:p>
            <a:pPr algn="l">
              <a:lnSpc>
                <a:spcPts val="3771"/>
              </a:lnSpc>
            </a:pPr>
          </a:p>
          <a:p>
            <a:pPr algn="l">
              <a:lnSpc>
                <a:spcPts val="3771"/>
              </a:lnSpc>
            </a:pPr>
            <a:r>
              <a:rPr lang="en-US" sz="3142">
                <a:solidFill>
                  <a:srgbClr val="F60100"/>
                </a:solidFill>
                <a:latin typeface="Poppins Medium Bold"/>
              </a:rPr>
              <a:t>External connections:</a:t>
            </a:r>
            <a:r>
              <a:rPr lang="en-US" sz="3142">
                <a:solidFill>
                  <a:srgbClr val="F60100"/>
                </a:solidFill>
                <a:latin typeface="Poppins Medium"/>
              </a:rPr>
              <a:t> </a:t>
            </a:r>
            <a:r>
              <a:rPr lang="en-US" sz="3142">
                <a:solidFill>
                  <a:srgbClr val="FFFFFF"/>
                </a:solidFill>
                <a:latin typeface="Poppins Medium"/>
              </a:rPr>
              <a:t>The architecture assumes all external connection to be intermediates by the external server entity at the boarder of the external network. The external server will only accept authenticated requests. Furthermore, the final hop for the external server to the digital twin runs through the virtual domain VPN. This, if properly implemented, implies that the system fulfills the requirement R3</a:t>
            </a:r>
          </a:p>
          <a:p>
            <a:pPr algn="l">
              <a:lnSpc>
                <a:spcPts val="3771"/>
              </a:lnSpc>
            </a:pPr>
          </a:p>
          <a:p>
            <a:pPr algn="l">
              <a:lnSpc>
                <a:spcPts val="3771"/>
              </a:lnSpc>
            </a:pPr>
            <a:r>
              <a:rPr lang="en-US" sz="3142">
                <a:solidFill>
                  <a:srgbClr val="F60100"/>
                </a:solidFill>
                <a:latin typeface="Poppins Medium Bold"/>
              </a:rPr>
              <a:t>Access control:</a:t>
            </a:r>
            <a:r>
              <a:rPr lang="en-US" sz="3142">
                <a:solidFill>
                  <a:srgbClr val="FFFFFF"/>
                </a:solidFill>
                <a:latin typeface="Poppins Medium"/>
              </a:rPr>
              <a:t> According to the proposed security architecture, the centralized access control VM deployed in the virtual domain makes sure all access requests towards the digital twin are properly authorized. Access control enforcement then takes place at the digital twin VM. This means that the main building blocks are included to fulfil R4. However, the actually authorization and access control mechanisms which are supported are subject to detailed design, which have been left for future work.</a:t>
            </a:r>
          </a:p>
        </p:txBody>
      </p:sp>
    </p:spTree>
  </p:cSld>
  <p:clrMapOvr>
    <a:masterClrMapping/>
  </p:clrMapOvr>
  <p:transition spd="slow">
    <p:push dir="l"/>
  </p:transition>
</p:sld>
</file>

<file path=ppt/slides/slide29.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411507" y="1581150"/>
            <a:ext cx="17464985" cy="7134225"/>
          </a:xfrm>
          <a:prstGeom prst="rect">
            <a:avLst/>
          </a:prstGeom>
        </p:spPr>
        <p:txBody>
          <a:bodyPr anchor="t" rtlCol="false" tIns="0" lIns="0" bIns="0" rIns="0">
            <a:spAutoFit/>
          </a:bodyPr>
          <a:lstStyle/>
          <a:p>
            <a:pPr algn="l">
              <a:lnSpc>
                <a:spcPts val="3771"/>
              </a:lnSpc>
            </a:pPr>
            <a:r>
              <a:rPr lang="en-US" sz="3142">
                <a:solidFill>
                  <a:srgbClr val="F60100"/>
                </a:solidFill>
                <a:latin typeface="Poppins Medium Bold"/>
              </a:rPr>
              <a:t>Software security: </a:t>
            </a:r>
            <a:r>
              <a:rPr lang="en-US" sz="3142">
                <a:solidFill>
                  <a:srgbClr val="FFFFFF"/>
                </a:solidFill>
                <a:latin typeface="Poppins Medium"/>
              </a:rPr>
              <a:t>The software state of the physical twin can be replicated to the digital counterpart. A security service with direct access to the twin state can be launched. This service then controls the physical twin software state and upgrade. This is a very efficient way to both monitor the SW status and control upgrades as we show with the experimental evaluation in Section Section VI. Even if this is an important step to meet R5, further SW monitoring tools needs to be deployed in the system to give the wanted software security level.</a:t>
            </a:r>
          </a:p>
          <a:p>
            <a:pPr algn="l">
              <a:lnSpc>
                <a:spcPts val="3771"/>
              </a:lnSpc>
            </a:pPr>
          </a:p>
          <a:p>
            <a:pPr algn="l">
              <a:lnSpc>
                <a:spcPts val="3771"/>
              </a:lnSpc>
            </a:pPr>
            <a:r>
              <a:rPr lang="en-US" sz="3142">
                <a:solidFill>
                  <a:srgbClr val="F60100"/>
                </a:solidFill>
                <a:latin typeface="Poppins Medium Bold"/>
              </a:rPr>
              <a:t>Network isolation and DoS resilience:</a:t>
            </a:r>
            <a:r>
              <a:rPr lang="en-US" sz="3142">
                <a:solidFill>
                  <a:srgbClr val="FFFFFF"/>
                </a:solidFill>
                <a:latin typeface="Poppins Medium Bold"/>
              </a:rPr>
              <a:t> </a:t>
            </a:r>
            <a:r>
              <a:rPr lang="en-US" sz="3142">
                <a:solidFill>
                  <a:srgbClr val="FFFFFF"/>
                </a:solidFill>
                <a:latin typeface="Poppins Medium"/>
              </a:rPr>
              <a:t>The architecture adopts best practise for factory network isolation to meet R6. In addition, external interaction with the factory domain is only possible indirectly through the protected synchronization. All direct requests towards digital twin are subject to IDS and filtering and additional security protection mechanism can be launched as security service VMs in the virtual domain. With proper design and implementation, such measures will provide network isolation and DoS resilience as required by R7.</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4436964" y="410048"/>
            <a:ext cx="3282359" cy="3383875"/>
          </a:xfrm>
          <a:custGeom>
            <a:avLst/>
            <a:gdLst/>
            <a:ahLst/>
            <a:cxnLst/>
            <a:rect r="r" b="b" t="t" l="l"/>
            <a:pathLst>
              <a:path h="3383875" w="3282359">
                <a:moveTo>
                  <a:pt x="0" y="0"/>
                </a:moveTo>
                <a:lnTo>
                  <a:pt x="3282359" y="0"/>
                </a:lnTo>
                <a:lnTo>
                  <a:pt x="3282359" y="3383875"/>
                </a:lnTo>
                <a:lnTo>
                  <a:pt x="0" y="3383875"/>
                </a:lnTo>
                <a:lnTo>
                  <a:pt x="0" y="0"/>
                </a:lnTo>
                <a:close/>
              </a:path>
            </a:pathLst>
          </a:custGeom>
          <a:blipFill>
            <a:blip r:embed="rId2"/>
            <a:stretch>
              <a:fillRect l="0" t="0" r="0" b="0"/>
            </a:stretch>
          </a:blipFill>
        </p:spPr>
      </p:sp>
      <p:grpSp>
        <p:nvGrpSpPr>
          <p:cNvPr name="Group 3" id="3"/>
          <p:cNvGrpSpPr/>
          <p:nvPr/>
        </p:nvGrpSpPr>
        <p:grpSpPr>
          <a:xfrm rot="0">
            <a:off x="1028700" y="1454533"/>
            <a:ext cx="11244199" cy="7919730"/>
            <a:chOff x="0" y="0"/>
            <a:chExt cx="14992265" cy="10559640"/>
          </a:xfrm>
        </p:grpSpPr>
        <p:sp>
          <p:nvSpPr>
            <p:cNvPr name="TextBox 4" id="4"/>
            <p:cNvSpPr txBox="true"/>
            <p:nvPr/>
          </p:nvSpPr>
          <p:spPr>
            <a:xfrm rot="0">
              <a:off x="0" y="0"/>
              <a:ext cx="14992265" cy="2315599"/>
            </a:xfrm>
            <a:prstGeom prst="rect">
              <a:avLst/>
            </a:prstGeom>
          </p:spPr>
          <p:txBody>
            <a:bodyPr anchor="t" rtlCol="false" tIns="0" lIns="0" bIns="0" rIns="0">
              <a:spAutoFit/>
            </a:bodyPr>
            <a:lstStyle/>
            <a:p>
              <a:pPr algn="l">
                <a:lnSpc>
                  <a:spcPts val="13674"/>
                </a:lnSpc>
              </a:pPr>
              <a:r>
                <a:rPr lang="en-US" sz="11395">
                  <a:solidFill>
                    <a:srgbClr val="FFFFFF"/>
                  </a:solidFill>
                  <a:latin typeface="Poppins Medium Bold"/>
                </a:rPr>
                <a:t>INTRODUCTION</a:t>
              </a:r>
            </a:p>
          </p:txBody>
        </p:sp>
        <p:sp>
          <p:nvSpPr>
            <p:cNvPr name="TextBox 5" id="5"/>
            <p:cNvSpPr txBox="true"/>
            <p:nvPr/>
          </p:nvSpPr>
          <p:spPr>
            <a:xfrm rot="0">
              <a:off x="0" y="3108290"/>
              <a:ext cx="14992265" cy="7451350"/>
            </a:xfrm>
            <a:prstGeom prst="rect">
              <a:avLst/>
            </a:prstGeom>
          </p:spPr>
          <p:txBody>
            <a:bodyPr anchor="t" rtlCol="false" tIns="0" lIns="0" bIns="0" rIns="0">
              <a:spAutoFit/>
            </a:bodyPr>
            <a:lstStyle/>
            <a:p>
              <a:pPr algn="l">
                <a:lnSpc>
                  <a:spcPts val="4477"/>
                </a:lnSpc>
              </a:pPr>
              <a:r>
                <a:rPr lang="en-US" sz="3198">
                  <a:solidFill>
                    <a:srgbClr val="FFFFFF"/>
                  </a:solidFill>
                  <a:latin typeface="Poppins Light"/>
                </a:rPr>
                <a:t>While security for IACS in the past was neglected, in recent years security has obtained a lot of attention in the research community and indeed within the industry. Major security incidents such as the STUXNET worm in 2010 , the Shamoon Saudi Aramao spear-phishing attack in 2012 and the German steel factory attack in 2014 have highlighted the risk of attacks on IACS. Even if the attacks have been of many different types and origins, they have highlighted the need for enhanced security mechanisms and countermeasures</a:t>
              </a:r>
            </a:p>
          </p:txBody>
        </p:sp>
      </p:grpSp>
      <p:sp>
        <p:nvSpPr>
          <p:cNvPr name="Freeform 6" id="6"/>
          <p:cNvSpPr/>
          <p:nvPr/>
        </p:nvSpPr>
        <p:spPr>
          <a:xfrm flipH="false" flipV="false" rot="0">
            <a:off x="12272899" y="4632053"/>
            <a:ext cx="5809999" cy="3268125"/>
          </a:xfrm>
          <a:custGeom>
            <a:avLst/>
            <a:gdLst/>
            <a:ahLst/>
            <a:cxnLst/>
            <a:rect r="r" b="b" t="t" l="l"/>
            <a:pathLst>
              <a:path h="3268125" w="5809999">
                <a:moveTo>
                  <a:pt x="0" y="0"/>
                </a:moveTo>
                <a:lnTo>
                  <a:pt x="5809999" y="0"/>
                </a:lnTo>
                <a:lnTo>
                  <a:pt x="5809999" y="3268124"/>
                </a:lnTo>
                <a:lnTo>
                  <a:pt x="0" y="3268124"/>
                </a:lnTo>
                <a:lnTo>
                  <a:pt x="0" y="0"/>
                </a:lnTo>
                <a:close/>
              </a:path>
            </a:pathLst>
          </a:custGeom>
          <a:blipFill>
            <a:blip r:embed="rId3"/>
            <a:stretch>
              <a:fillRect l="0" t="0" r="0" b="0"/>
            </a:stretch>
          </a:blipFill>
        </p:spPr>
      </p:sp>
    </p:spTree>
  </p:cSld>
  <p:clrMapOvr>
    <a:masterClrMapping/>
  </p:clrMapOvr>
  <p:transition spd="slow">
    <p:push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383216" y="2310807"/>
            <a:ext cx="9412832" cy="6947493"/>
          </a:xfrm>
          <a:custGeom>
            <a:avLst/>
            <a:gdLst/>
            <a:ahLst/>
            <a:cxnLst/>
            <a:rect r="r" b="b" t="t" l="l"/>
            <a:pathLst>
              <a:path h="6947493" w="9412832">
                <a:moveTo>
                  <a:pt x="0" y="0"/>
                </a:moveTo>
                <a:lnTo>
                  <a:pt x="9412833" y="0"/>
                </a:lnTo>
                <a:lnTo>
                  <a:pt x="9412833" y="6947493"/>
                </a:lnTo>
                <a:lnTo>
                  <a:pt x="0" y="6947493"/>
                </a:lnTo>
                <a:lnTo>
                  <a:pt x="0" y="0"/>
                </a:lnTo>
                <a:close/>
              </a:path>
            </a:pathLst>
          </a:custGeom>
          <a:blipFill>
            <a:blip r:embed="rId2"/>
            <a:stretch>
              <a:fillRect l="0" t="0" r="-15713" b="0"/>
            </a:stretch>
          </a:blipFill>
        </p:spPr>
      </p:sp>
      <p:sp>
        <p:nvSpPr>
          <p:cNvPr name="Freeform 3" id="3"/>
          <p:cNvSpPr/>
          <p:nvPr/>
        </p:nvSpPr>
        <p:spPr>
          <a:xfrm flipH="false" flipV="false" rot="0">
            <a:off x="9981490" y="2310807"/>
            <a:ext cx="8041607" cy="1274082"/>
          </a:xfrm>
          <a:custGeom>
            <a:avLst/>
            <a:gdLst/>
            <a:ahLst/>
            <a:cxnLst/>
            <a:rect r="r" b="b" t="t" l="l"/>
            <a:pathLst>
              <a:path h="1274082" w="8041607">
                <a:moveTo>
                  <a:pt x="0" y="0"/>
                </a:moveTo>
                <a:lnTo>
                  <a:pt x="8041606" y="0"/>
                </a:lnTo>
                <a:lnTo>
                  <a:pt x="8041606" y="1274081"/>
                </a:lnTo>
                <a:lnTo>
                  <a:pt x="0" y="1274081"/>
                </a:lnTo>
                <a:lnTo>
                  <a:pt x="0" y="0"/>
                </a:lnTo>
                <a:close/>
              </a:path>
            </a:pathLst>
          </a:custGeom>
          <a:blipFill>
            <a:blip r:embed="rId3"/>
            <a:stretch>
              <a:fillRect l="0" t="0" r="0" b="0"/>
            </a:stretch>
          </a:blipFill>
        </p:spPr>
      </p:sp>
      <p:sp>
        <p:nvSpPr>
          <p:cNvPr name="Freeform 4" id="4"/>
          <p:cNvSpPr/>
          <p:nvPr/>
        </p:nvSpPr>
        <p:spPr>
          <a:xfrm flipH="false" flipV="false" rot="0">
            <a:off x="9981490" y="3584888"/>
            <a:ext cx="8041607" cy="2945280"/>
          </a:xfrm>
          <a:custGeom>
            <a:avLst/>
            <a:gdLst/>
            <a:ahLst/>
            <a:cxnLst/>
            <a:rect r="r" b="b" t="t" l="l"/>
            <a:pathLst>
              <a:path h="2945280" w="8041607">
                <a:moveTo>
                  <a:pt x="0" y="0"/>
                </a:moveTo>
                <a:lnTo>
                  <a:pt x="8041606" y="0"/>
                </a:lnTo>
                <a:lnTo>
                  <a:pt x="8041606" y="2945280"/>
                </a:lnTo>
                <a:lnTo>
                  <a:pt x="0" y="2945280"/>
                </a:lnTo>
                <a:lnTo>
                  <a:pt x="0" y="0"/>
                </a:lnTo>
                <a:close/>
              </a:path>
            </a:pathLst>
          </a:custGeom>
          <a:blipFill>
            <a:blip r:embed="rId4"/>
            <a:stretch>
              <a:fillRect l="0" t="0" r="0" b="0"/>
            </a:stretch>
          </a:blipFill>
        </p:spPr>
      </p:sp>
      <p:sp>
        <p:nvSpPr>
          <p:cNvPr name="TextBox 5" id="5"/>
          <p:cNvSpPr txBox="true"/>
          <p:nvPr/>
        </p:nvSpPr>
        <p:spPr>
          <a:xfrm rot="0">
            <a:off x="383216" y="236401"/>
            <a:ext cx="15269037" cy="1971675"/>
          </a:xfrm>
          <a:prstGeom prst="rect">
            <a:avLst/>
          </a:prstGeom>
        </p:spPr>
        <p:txBody>
          <a:bodyPr anchor="t" rtlCol="false" tIns="0" lIns="0" bIns="0" rIns="0">
            <a:spAutoFit/>
          </a:bodyPr>
          <a:lstStyle/>
          <a:p>
            <a:pPr algn="l">
              <a:lnSpc>
                <a:spcPts val="7860"/>
              </a:lnSpc>
            </a:pPr>
            <a:r>
              <a:rPr lang="en-US" sz="6550">
                <a:solidFill>
                  <a:srgbClr val="FFFFFF"/>
                </a:solidFill>
                <a:latin typeface="Poppins Medium Bold"/>
              </a:rPr>
              <a:t>PROOF OF CONCEPT AND PERFORMANCE EVALUATION</a:t>
            </a:r>
          </a:p>
        </p:txBody>
      </p:sp>
    </p:spTree>
  </p:cSld>
  <p:clrMapOvr>
    <a:masterClrMapping/>
  </p:clrMapOvr>
  <p:transition spd="slow">
    <p:push dir="l"/>
  </p:transition>
</p:sld>
</file>

<file path=ppt/slides/slide31.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411507" y="628650"/>
            <a:ext cx="17464985" cy="9039225"/>
          </a:xfrm>
          <a:prstGeom prst="rect">
            <a:avLst/>
          </a:prstGeom>
        </p:spPr>
        <p:txBody>
          <a:bodyPr anchor="t" rtlCol="false" tIns="0" lIns="0" bIns="0" rIns="0">
            <a:spAutoFit/>
          </a:bodyPr>
          <a:lstStyle/>
          <a:p>
            <a:pPr algn="l">
              <a:lnSpc>
                <a:spcPts val="3771"/>
              </a:lnSpc>
            </a:pPr>
            <a:r>
              <a:rPr lang="en-US" sz="3142">
                <a:solidFill>
                  <a:srgbClr val="F60100"/>
                </a:solidFill>
                <a:latin typeface="Poppins Medium Bold"/>
              </a:rPr>
              <a:t>PLC software update process</a:t>
            </a:r>
            <a:r>
              <a:rPr lang="en-US" sz="3142">
                <a:solidFill>
                  <a:srgbClr val="F60000"/>
                </a:solidFill>
                <a:latin typeface="Poppins Medium"/>
              </a:rPr>
              <a:t>:</a:t>
            </a:r>
            <a:r>
              <a:rPr lang="en-US" sz="3142">
                <a:solidFill>
                  <a:srgbClr val="10B5BF"/>
                </a:solidFill>
                <a:latin typeface="Poppins Medium"/>
              </a:rPr>
              <a:t> </a:t>
            </a:r>
            <a:r>
              <a:rPr lang="en-US" sz="3142">
                <a:solidFill>
                  <a:srgbClr val="FFFFFF"/>
                </a:solidFill>
                <a:latin typeface="Poppins Medium"/>
              </a:rPr>
              <a:t>In this scenario, a software package "q" is identified by the unit "w," which connects to an external server "u₀₂" and downloads the package to u₀₂. After receiving a ctrl_url value, u₀₂ updates its state, and synchronization occurs between u₀₂ and "u₂." The synchronization involves sending ∆sˆu₀₂ = ctrl_url + q from u₀₂ to u₂, triggering u₂ to update its internal state by storing "q." Unit "w" then makes a second request to u₀₁ using the received ctrl_url, providing information about the new software package. This prompts u₀₁ to update its states, and the information is propagated to u₁, resulting in an updated state su₁,₂. The software update flag in su₁,₂ triggers u₁ to set the state to update pending, allowing u₂ to download and install the new software package "q" using ctrl_url. Once the update is completed, the status information and new software state are propagated back to u‘₁.</a:t>
            </a:r>
          </a:p>
          <a:p>
            <a:pPr algn="l">
              <a:lnSpc>
                <a:spcPts val="3771"/>
              </a:lnSpc>
            </a:pPr>
          </a:p>
          <a:p>
            <a:pPr algn="l">
              <a:lnSpc>
                <a:spcPts val="3771"/>
              </a:lnSpc>
            </a:pPr>
            <a:r>
              <a:rPr lang="en-US" sz="3142">
                <a:solidFill>
                  <a:srgbClr val="F60100"/>
                </a:solidFill>
                <a:latin typeface="Poppins Medium"/>
              </a:rPr>
              <a:t>Performance evaluation:</a:t>
            </a:r>
            <a:r>
              <a:rPr lang="en-US" sz="3142">
                <a:solidFill>
                  <a:srgbClr val="FFFFFF"/>
                </a:solidFill>
                <a:latin typeface="Poppins Medium"/>
              </a:rPr>
              <a:t> The implemented scenario involves a software update process using digital twins. The PLC u1 is represented by the OpenPLC, a free and open-source implementation, running on a Raspberry Pi model 2 v1.1 with an ARM Cortex-A7 quad-core processor. The digital twins, u₀₁ and u₀₂, operate as separate processes on a host running Ubuntu 18.04, which also serves as the update server u2. The synchronization protocol between physical entities and digital twins, occurring outside the factory network, is secured using DTLS.</a:t>
            </a:r>
          </a:p>
        </p:txBody>
      </p:sp>
    </p:spTree>
  </p:cSld>
  <p:clrMapOvr>
    <a:masterClrMapping/>
  </p:clrMapOvr>
  <p:transition spd="slow">
    <p:push dir="l"/>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383216" y="3645153"/>
            <a:ext cx="10201021" cy="5184470"/>
          </a:xfrm>
          <a:custGeom>
            <a:avLst/>
            <a:gdLst/>
            <a:ahLst/>
            <a:cxnLst/>
            <a:rect r="r" b="b" t="t" l="l"/>
            <a:pathLst>
              <a:path h="5184470" w="10201021">
                <a:moveTo>
                  <a:pt x="0" y="0"/>
                </a:moveTo>
                <a:lnTo>
                  <a:pt x="10201022" y="0"/>
                </a:lnTo>
                <a:lnTo>
                  <a:pt x="10201022" y="5184470"/>
                </a:lnTo>
                <a:lnTo>
                  <a:pt x="0" y="5184470"/>
                </a:lnTo>
                <a:lnTo>
                  <a:pt x="0" y="0"/>
                </a:lnTo>
                <a:close/>
              </a:path>
            </a:pathLst>
          </a:custGeom>
          <a:blipFill>
            <a:blip r:embed="rId2"/>
            <a:stretch>
              <a:fillRect l="0" t="0" r="0" b="0"/>
            </a:stretch>
          </a:blipFill>
        </p:spPr>
      </p:sp>
      <p:sp>
        <p:nvSpPr>
          <p:cNvPr name="TextBox 3" id="3"/>
          <p:cNvSpPr txBox="true"/>
          <p:nvPr/>
        </p:nvSpPr>
        <p:spPr>
          <a:xfrm rot="0">
            <a:off x="11104743" y="3437038"/>
            <a:ext cx="6940429" cy="5600700"/>
          </a:xfrm>
          <a:prstGeom prst="rect">
            <a:avLst/>
          </a:prstGeom>
        </p:spPr>
        <p:txBody>
          <a:bodyPr anchor="t" rtlCol="false" tIns="0" lIns="0" bIns="0" rIns="0">
            <a:spAutoFit/>
          </a:bodyPr>
          <a:lstStyle/>
          <a:p>
            <a:pPr algn="l">
              <a:lnSpc>
                <a:spcPts val="3168"/>
              </a:lnSpc>
            </a:pPr>
            <a:r>
              <a:rPr lang="en-US" sz="2640">
                <a:solidFill>
                  <a:srgbClr val="10B5BF"/>
                </a:solidFill>
                <a:latin typeface="Poppins Medium"/>
              </a:rPr>
              <a:t>The evaluation of the state synchronization protocol focused on the SW update scenario, analyzing its impact on other system processes. The tests were conducted in stages: first, without state synchronization to establish a baseline update process time, and then with different frequencies of state synchronization (1, 10, and 100 per second). The results, depicted in Figure 8, indicate minimal performance impact, with noticeable effects observed only at a high frequency of synchronizations per second.</a:t>
            </a:r>
          </a:p>
        </p:txBody>
      </p:sp>
      <p:sp>
        <p:nvSpPr>
          <p:cNvPr name="TextBox 4" id="4"/>
          <p:cNvSpPr txBox="true"/>
          <p:nvPr/>
        </p:nvSpPr>
        <p:spPr>
          <a:xfrm rot="0">
            <a:off x="383216" y="202248"/>
            <a:ext cx="10964355" cy="3124200"/>
          </a:xfrm>
          <a:prstGeom prst="rect">
            <a:avLst/>
          </a:prstGeom>
        </p:spPr>
        <p:txBody>
          <a:bodyPr anchor="t" rtlCol="false" tIns="0" lIns="0" bIns="0" rIns="0">
            <a:spAutoFit/>
          </a:bodyPr>
          <a:lstStyle/>
          <a:p>
            <a:pPr algn="l">
              <a:lnSpc>
                <a:spcPts val="8220"/>
              </a:lnSpc>
            </a:pPr>
            <a:r>
              <a:rPr lang="en-US" sz="6850">
                <a:solidFill>
                  <a:srgbClr val="FFFFFF"/>
                </a:solidFill>
                <a:latin typeface="Poppins Medium Bold"/>
              </a:rPr>
              <a:t>Update time depending on synchronization frequency</a:t>
            </a:r>
          </a:p>
        </p:txBody>
      </p:sp>
    </p:spTree>
  </p:cSld>
  <p:clrMapOvr>
    <a:masterClrMapping/>
  </p:clrMapOvr>
  <p:transition spd="slow">
    <p:push dir="l"/>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383216" y="3451687"/>
            <a:ext cx="10567352" cy="5586051"/>
          </a:xfrm>
          <a:custGeom>
            <a:avLst/>
            <a:gdLst/>
            <a:ahLst/>
            <a:cxnLst/>
            <a:rect r="r" b="b" t="t" l="l"/>
            <a:pathLst>
              <a:path h="5586051" w="10567352">
                <a:moveTo>
                  <a:pt x="0" y="0"/>
                </a:moveTo>
                <a:lnTo>
                  <a:pt x="10567353" y="0"/>
                </a:lnTo>
                <a:lnTo>
                  <a:pt x="10567353" y="5586051"/>
                </a:lnTo>
                <a:lnTo>
                  <a:pt x="0" y="5586051"/>
                </a:lnTo>
                <a:lnTo>
                  <a:pt x="0" y="0"/>
                </a:lnTo>
                <a:close/>
              </a:path>
            </a:pathLst>
          </a:custGeom>
          <a:blipFill>
            <a:blip r:embed="rId2"/>
            <a:stretch>
              <a:fillRect l="0" t="0" r="-11698" b="0"/>
            </a:stretch>
          </a:blipFill>
        </p:spPr>
      </p:sp>
      <p:sp>
        <p:nvSpPr>
          <p:cNvPr name="TextBox 3" id="3"/>
          <p:cNvSpPr txBox="true"/>
          <p:nvPr/>
        </p:nvSpPr>
        <p:spPr>
          <a:xfrm rot="0">
            <a:off x="11104743" y="4237138"/>
            <a:ext cx="6940429" cy="4000500"/>
          </a:xfrm>
          <a:prstGeom prst="rect">
            <a:avLst/>
          </a:prstGeom>
        </p:spPr>
        <p:txBody>
          <a:bodyPr anchor="t" rtlCol="false" tIns="0" lIns="0" bIns="0" rIns="0">
            <a:spAutoFit/>
          </a:bodyPr>
          <a:lstStyle/>
          <a:p>
            <a:pPr algn="l">
              <a:lnSpc>
                <a:spcPts val="3168"/>
              </a:lnSpc>
            </a:pPr>
            <a:r>
              <a:rPr lang="en-US" sz="2640">
                <a:solidFill>
                  <a:srgbClr val="10B5BF"/>
                </a:solidFill>
                <a:latin typeface="Poppins Medium"/>
              </a:rPr>
              <a:t>They have compared different DLTS cipher suites to evaluate if this impacts performance. The default strong suite AES-256-GCM with SHA384 was compared to the weaker AES-128-GCM with SHA256. The results can be seen in Figure 9. It can be noted that the choice of ciphers has only a very small impact on the performance of the update process.</a:t>
            </a:r>
          </a:p>
        </p:txBody>
      </p:sp>
      <p:sp>
        <p:nvSpPr>
          <p:cNvPr name="TextBox 4" id="4"/>
          <p:cNvSpPr txBox="true"/>
          <p:nvPr/>
        </p:nvSpPr>
        <p:spPr>
          <a:xfrm rot="0">
            <a:off x="383216" y="721361"/>
            <a:ext cx="10964355" cy="2085975"/>
          </a:xfrm>
          <a:prstGeom prst="rect">
            <a:avLst/>
          </a:prstGeom>
        </p:spPr>
        <p:txBody>
          <a:bodyPr anchor="t" rtlCol="false" tIns="0" lIns="0" bIns="0" rIns="0">
            <a:spAutoFit/>
          </a:bodyPr>
          <a:lstStyle/>
          <a:p>
            <a:pPr algn="l">
              <a:lnSpc>
                <a:spcPts val="8220"/>
              </a:lnSpc>
            </a:pPr>
            <a:r>
              <a:rPr lang="en-US" sz="6850">
                <a:solidFill>
                  <a:srgbClr val="FFFFFF"/>
                </a:solidFill>
                <a:latin typeface="Poppins Medium Bold"/>
              </a:rPr>
              <a:t>Compassion of DTLS Cipher Suites</a:t>
            </a:r>
          </a:p>
        </p:txBody>
      </p:sp>
    </p:spTree>
  </p:cSld>
  <p:clrMapOvr>
    <a:masterClrMapping/>
  </p:clrMapOvr>
  <p:transition spd="slow">
    <p:push dir="l"/>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383216" y="3831576"/>
            <a:ext cx="10465768" cy="2907158"/>
          </a:xfrm>
          <a:custGeom>
            <a:avLst/>
            <a:gdLst/>
            <a:ahLst/>
            <a:cxnLst/>
            <a:rect r="r" b="b" t="t" l="l"/>
            <a:pathLst>
              <a:path h="2907158" w="10465768">
                <a:moveTo>
                  <a:pt x="0" y="0"/>
                </a:moveTo>
                <a:lnTo>
                  <a:pt x="10465768" y="0"/>
                </a:lnTo>
                <a:lnTo>
                  <a:pt x="10465768" y="2907158"/>
                </a:lnTo>
                <a:lnTo>
                  <a:pt x="0" y="2907158"/>
                </a:lnTo>
                <a:lnTo>
                  <a:pt x="0" y="0"/>
                </a:lnTo>
                <a:close/>
              </a:path>
            </a:pathLst>
          </a:custGeom>
          <a:blipFill>
            <a:blip r:embed="rId2"/>
            <a:stretch>
              <a:fillRect l="0" t="0" r="0" b="0"/>
            </a:stretch>
          </a:blipFill>
        </p:spPr>
      </p:sp>
      <p:sp>
        <p:nvSpPr>
          <p:cNvPr name="TextBox 3" id="3"/>
          <p:cNvSpPr txBox="true"/>
          <p:nvPr/>
        </p:nvSpPr>
        <p:spPr>
          <a:xfrm rot="0">
            <a:off x="11104743" y="2836963"/>
            <a:ext cx="6940429" cy="6800850"/>
          </a:xfrm>
          <a:prstGeom prst="rect">
            <a:avLst/>
          </a:prstGeom>
        </p:spPr>
        <p:txBody>
          <a:bodyPr anchor="t" rtlCol="false" tIns="0" lIns="0" bIns="0" rIns="0">
            <a:spAutoFit/>
          </a:bodyPr>
          <a:lstStyle/>
          <a:p>
            <a:pPr algn="l">
              <a:lnSpc>
                <a:spcPts val="3168"/>
              </a:lnSpc>
            </a:pPr>
            <a:r>
              <a:rPr lang="en-US" sz="2640">
                <a:solidFill>
                  <a:srgbClr val="10B5BF"/>
                </a:solidFill>
                <a:latin typeface="Poppins Medium"/>
              </a:rPr>
              <a:t>A PLC is not a constrained device in a traditional sense, however, since it controls a timecritical process CPU-time is limited. Any added features must consider this so time-critical deadlines are kept. We have measured the CPU-time needed by the PLC to implement our state synchronization protocol. By running the protocol over an extended time we have come to the following numbers as seen in Table I. As shown in the table the CPU-time needed by the PLC to implement the state synchronization protocol is very small. An even slower CPU will still be able to run the state synchronization without overloading the processor.</a:t>
            </a:r>
          </a:p>
        </p:txBody>
      </p:sp>
      <p:sp>
        <p:nvSpPr>
          <p:cNvPr name="TextBox 4" id="4"/>
          <p:cNvSpPr txBox="true"/>
          <p:nvPr/>
        </p:nvSpPr>
        <p:spPr>
          <a:xfrm rot="0">
            <a:off x="383216" y="1240473"/>
            <a:ext cx="10964355" cy="1047750"/>
          </a:xfrm>
          <a:prstGeom prst="rect">
            <a:avLst/>
          </a:prstGeom>
        </p:spPr>
        <p:txBody>
          <a:bodyPr anchor="t" rtlCol="false" tIns="0" lIns="0" bIns="0" rIns="0">
            <a:spAutoFit/>
          </a:bodyPr>
          <a:lstStyle/>
          <a:p>
            <a:pPr algn="l">
              <a:lnSpc>
                <a:spcPts val="8220"/>
              </a:lnSpc>
            </a:pPr>
            <a:r>
              <a:rPr lang="en-US" sz="6850">
                <a:solidFill>
                  <a:srgbClr val="FFFFFF"/>
                </a:solidFill>
                <a:latin typeface="Poppins Medium Bold"/>
              </a:rPr>
              <a:t>Computation cost</a:t>
            </a:r>
          </a:p>
        </p:txBody>
      </p:sp>
    </p:spTree>
  </p:cSld>
  <p:clrMapOvr>
    <a:masterClrMapping/>
  </p:clrMapOvr>
  <p:transition spd="slow">
    <p:push dir="l"/>
  </p:transition>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383216" y="3521380"/>
            <a:ext cx="10555713" cy="3244239"/>
          </a:xfrm>
          <a:custGeom>
            <a:avLst/>
            <a:gdLst/>
            <a:ahLst/>
            <a:cxnLst/>
            <a:rect r="r" b="b" t="t" l="l"/>
            <a:pathLst>
              <a:path h="3244239" w="10555713">
                <a:moveTo>
                  <a:pt x="0" y="0"/>
                </a:moveTo>
                <a:lnTo>
                  <a:pt x="10555713" y="0"/>
                </a:lnTo>
                <a:lnTo>
                  <a:pt x="10555713" y="3244240"/>
                </a:lnTo>
                <a:lnTo>
                  <a:pt x="0" y="3244240"/>
                </a:lnTo>
                <a:lnTo>
                  <a:pt x="0" y="0"/>
                </a:lnTo>
                <a:close/>
              </a:path>
            </a:pathLst>
          </a:custGeom>
          <a:blipFill>
            <a:blip r:embed="rId2"/>
            <a:stretch>
              <a:fillRect l="0" t="0" r="-10643" b="0"/>
            </a:stretch>
          </a:blipFill>
        </p:spPr>
      </p:sp>
      <p:sp>
        <p:nvSpPr>
          <p:cNvPr name="TextBox 3" id="3"/>
          <p:cNvSpPr txBox="true"/>
          <p:nvPr/>
        </p:nvSpPr>
        <p:spPr>
          <a:xfrm rot="0">
            <a:off x="11104743" y="3036988"/>
            <a:ext cx="6940429" cy="6400800"/>
          </a:xfrm>
          <a:prstGeom prst="rect">
            <a:avLst/>
          </a:prstGeom>
        </p:spPr>
        <p:txBody>
          <a:bodyPr anchor="t" rtlCol="false" tIns="0" lIns="0" bIns="0" rIns="0">
            <a:spAutoFit/>
          </a:bodyPr>
          <a:lstStyle/>
          <a:p>
            <a:pPr algn="l">
              <a:lnSpc>
                <a:spcPts val="3168"/>
              </a:lnSpc>
            </a:pPr>
            <a:r>
              <a:rPr lang="en-US" sz="2640">
                <a:solidFill>
                  <a:srgbClr val="10B5BF"/>
                </a:solidFill>
                <a:latin typeface="Poppins Medium"/>
              </a:rPr>
              <a:t>Evaluating network performance for the state synchronization process proved challenging without real ICS network traffic as a basis. Consequently, the assessment was conducted in an isolated system, measuring the PLC's bandwidth consumption during the update process. Bandwidth consumption was also measured while synchronizing with the PLC's digital twin, using 22-byte synchronization messages in each direction. The results, summarized in Table II, indicate reasonable bandwidth consumption, particularly for small synchronization frequencies.</a:t>
            </a:r>
          </a:p>
        </p:txBody>
      </p:sp>
      <p:sp>
        <p:nvSpPr>
          <p:cNvPr name="TextBox 4" id="4"/>
          <p:cNvSpPr txBox="true"/>
          <p:nvPr/>
        </p:nvSpPr>
        <p:spPr>
          <a:xfrm rot="0">
            <a:off x="383216" y="1240473"/>
            <a:ext cx="10964355" cy="1047750"/>
          </a:xfrm>
          <a:prstGeom prst="rect">
            <a:avLst/>
          </a:prstGeom>
        </p:spPr>
        <p:txBody>
          <a:bodyPr anchor="t" rtlCol="false" tIns="0" lIns="0" bIns="0" rIns="0">
            <a:spAutoFit/>
          </a:bodyPr>
          <a:lstStyle/>
          <a:p>
            <a:pPr algn="l">
              <a:lnSpc>
                <a:spcPts val="8220"/>
              </a:lnSpc>
            </a:pPr>
            <a:r>
              <a:rPr lang="en-US" sz="6850">
                <a:solidFill>
                  <a:srgbClr val="FFFFFF"/>
                </a:solidFill>
                <a:latin typeface="Poppins Medium Bold"/>
              </a:rPr>
              <a:t>Network performance</a:t>
            </a:r>
          </a:p>
        </p:txBody>
      </p:sp>
    </p:spTree>
  </p:cSld>
  <p:clrMapOvr>
    <a:masterClrMapping/>
  </p:clrMapOvr>
  <p:transition spd="slow">
    <p:push dir="l"/>
  </p:transition>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grpSp>
        <p:nvGrpSpPr>
          <p:cNvPr name="Group 5" id="5"/>
          <p:cNvGrpSpPr/>
          <p:nvPr/>
        </p:nvGrpSpPr>
        <p:grpSpPr>
          <a:xfrm rot="0">
            <a:off x="556235" y="2175978"/>
            <a:ext cx="17323852" cy="7733867"/>
            <a:chOff x="0" y="0"/>
            <a:chExt cx="4562661" cy="2036903"/>
          </a:xfrm>
        </p:grpSpPr>
        <p:sp>
          <p:nvSpPr>
            <p:cNvPr name="Freeform 6" id="6"/>
            <p:cNvSpPr/>
            <p:nvPr/>
          </p:nvSpPr>
          <p:spPr>
            <a:xfrm flipH="false" flipV="false" rot="0">
              <a:off x="0" y="0"/>
              <a:ext cx="4562661" cy="2036903"/>
            </a:xfrm>
            <a:custGeom>
              <a:avLst/>
              <a:gdLst/>
              <a:ahLst/>
              <a:cxnLst/>
              <a:rect r="r" b="b" t="t" l="l"/>
              <a:pathLst>
                <a:path h="2036903" w="4562661">
                  <a:moveTo>
                    <a:pt x="29048" y="0"/>
                  </a:moveTo>
                  <a:lnTo>
                    <a:pt x="4533612" y="0"/>
                  </a:lnTo>
                  <a:cubicBezTo>
                    <a:pt x="4541317" y="0"/>
                    <a:pt x="4548705" y="3060"/>
                    <a:pt x="4554153" y="8508"/>
                  </a:cubicBezTo>
                  <a:cubicBezTo>
                    <a:pt x="4559600" y="13956"/>
                    <a:pt x="4562661" y="21344"/>
                    <a:pt x="4562661" y="29048"/>
                  </a:cubicBezTo>
                  <a:lnTo>
                    <a:pt x="4562661" y="2007855"/>
                  </a:lnTo>
                  <a:cubicBezTo>
                    <a:pt x="4562661" y="2015559"/>
                    <a:pt x="4559600" y="2022948"/>
                    <a:pt x="4554153" y="2028395"/>
                  </a:cubicBezTo>
                  <a:cubicBezTo>
                    <a:pt x="4548705" y="2033843"/>
                    <a:pt x="4541317" y="2036903"/>
                    <a:pt x="4533612" y="2036903"/>
                  </a:cubicBezTo>
                  <a:lnTo>
                    <a:pt x="29048" y="2036903"/>
                  </a:lnTo>
                  <a:cubicBezTo>
                    <a:pt x="21344" y="2036903"/>
                    <a:pt x="13956" y="2033843"/>
                    <a:pt x="8508" y="2028395"/>
                  </a:cubicBezTo>
                  <a:cubicBezTo>
                    <a:pt x="3060" y="2022948"/>
                    <a:pt x="0" y="2015559"/>
                    <a:pt x="0" y="2007855"/>
                  </a:cubicBezTo>
                  <a:lnTo>
                    <a:pt x="0" y="29048"/>
                  </a:lnTo>
                  <a:cubicBezTo>
                    <a:pt x="0" y="21344"/>
                    <a:pt x="3060" y="13956"/>
                    <a:pt x="8508" y="8508"/>
                  </a:cubicBezTo>
                  <a:cubicBezTo>
                    <a:pt x="13956" y="3060"/>
                    <a:pt x="21344" y="0"/>
                    <a:pt x="29048" y="0"/>
                  </a:cubicBezTo>
                  <a:close/>
                </a:path>
              </a:pathLst>
            </a:custGeom>
            <a:solidFill>
              <a:srgbClr val="000000">
                <a:alpha val="0"/>
              </a:srgbClr>
            </a:solidFill>
            <a:ln w="28575" cap="rnd">
              <a:solidFill>
                <a:srgbClr val="FAF7F2"/>
              </a:solidFill>
              <a:prstDash val="solid"/>
              <a:round/>
            </a:ln>
          </p:spPr>
        </p:sp>
        <p:sp>
          <p:nvSpPr>
            <p:cNvPr name="TextBox 7" id="7"/>
            <p:cNvSpPr txBox="true"/>
            <p:nvPr/>
          </p:nvSpPr>
          <p:spPr>
            <a:xfrm>
              <a:off x="0" y="-123825"/>
              <a:ext cx="4562661" cy="2160728"/>
            </a:xfrm>
            <a:prstGeom prst="rect">
              <a:avLst/>
            </a:prstGeom>
          </p:spPr>
          <p:txBody>
            <a:bodyPr anchor="ctr" rtlCol="false" tIns="50800" lIns="50800" bIns="50800" rIns="50800"/>
            <a:lstStyle/>
            <a:p>
              <a:pPr algn="ctr">
                <a:lnSpc>
                  <a:spcPts val="3150"/>
                </a:lnSpc>
              </a:pPr>
            </a:p>
          </p:txBody>
        </p:sp>
      </p:grpSp>
      <p:sp>
        <p:nvSpPr>
          <p:cNvPr name="TextBox 8" id="8"/>
          <p:cNvSpPr txBox="true"/>
          <p:nvPr/>
        </p:nvSpPr>
        <p:spPr>
          <a:xfrm rot="0">
            <a:off x="849138" y="2215548"/>
            <a:ext cx="16735286" cy="7019648"/>
          </a:xfrm>
          <a:prstGeom prst="rect">
            <a:avLst/>
          </a:prstGeom>
        </p:spPr>
        <p:txBody>
          <a:bodyPr anchor="t" rtlCol="false" tIns="0" lIns="0" bIns="0" rIns="0">
            <a:spAutoFit/>
          </a:bodyPr>
          <a:lstStyle/>
          <a:p>
            <a:pPr algn="just" marL="0" indent="0" lvl="0">
              <a:lnSpc>
                <a:spcPts val="4281"/>
              </a:lnSpc>
              <a:spcBef>
                <a:spcPct val="0"/>
              </a:spcBef>
            </a:pPr>
            <a:r>
              <a:rPr lang="en-US" sz="2378" spc="118">
                <a:solidFill>
                  <a:srgbClr val="FAF7F2"/>
                </a:solidFill>
                <a:latin typeface="TT Prosto Sans"/>
              </a:rPr>
              <a:t>In response to the demand for new security models in Industrial Automation and Control Systems (IACS) to facilitate cloud-based processing and data sharing, our investigation focused on leveraging digital twins as security enablers. We introduced a novel adversary model, established basic security definitions, identified security requirements, and proposed an innovative security architecture, particularly in the context of state replication for a digital twin-based IACS. Our synchronization design and architecture were evaluated against the identified requirements, demonstrating that the proposed synchronization design meets the introduced digital twin synchronization requirements. Through a proof of concept implementation and performance evaluation, we illustrated the effectiveness of the digital twin synchronization model in a real production case with reasonable performance impact, especially when update frequency is not excessively high. The results suggest that a digital twin-based security architecture holds promise for securing IACS while enabling external data sharing and access. Future work is needed for further development and refinement of the proposed architecture and approach.</a:t>
            </a:r>
          </a:p>
        </p:txBody>
      </p:sp>
      <p:sp>
        <p:nvSpPr>
          <p:cNvPr name="TextBox 9" id="9"/>
          <p:cNvSpPr txBox="true"/>
          <p:nvPr/>
        </p:nvSpPr>
        <p:spPr>
          <a:xfrm rot="0">
            <a:off x="6624340" y="1019863"/>
            <a:ext cx="5039321" cy="1024217"/>
          </a:xfrm>
          <a:prstGeom prst="rect">
            <a:avLst/>
          </a:prstGeom>
        </p:spPr>
        <p:txBody>
          <a:bodyPr anchor="t" rtlCol="false" tIns="0" lIns="0" bIns="0" rIns="0">
            <a:spAutoFit/>
          </a:bodyPr>
          <a:lstStyle/>
          <a:p>
            <a:pPr algn="ctr">
              <a:lnSpc>
                <a:spcPts val="7162"/>
              </a:lnSpc>
            </a:pPr>
            <a:r>
              <a:rPr lang="en-US" sz="8734">
                <a:solidFill>
                  <a:srgbClr val="FFFFFF"/>
                </a:solidFill>
                <a:latin typeface="Playlist Script"/>
              </a:rPr>
              <a:t>ConculusioN</a:t>
            </a:r>
          </a:p>
        </p:txBody>
      </p:sp>
    </p:spTree>
  </p:cSld>
  <p:clrMapOvr>
    <a:masterClrMapping/>
  </p:clrMapOvr>
  <p:transition spd="slow">
    <p:push dir="l"/>
  </p:transition>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grpSp>
        <p:nvGrpSpPr>
          <p:cNvPr name="Group 5" id="5"/>
          <p:cNvGrpSpPr/>
          <p:nvPr/>
        </p:nvGrpSpPr>
        <p:grpSpPr>
          <a:xfrm rot="0">
            <a:off x="556235" y="3202542"/>
            <a:ext cx="17323852" cy="6707304"/>
            <a:chOff x="0" y="0"/>
            <a:chExt cx="4562661" cy="1766533"/>
          </a:xfrm>
        </p:grpSpPr>
        <p:sp>
          <p:nvSpPr>
            <p:cNvPr name="Freeform 6" id="6"/>
            <p:cNvSpPr/>
            <p:nvPr/>
          </p:nvSpPr>
          <p:spPr>
            <a:xfrm flipH="false" flipV="false" rot="0">
              <a:off x="0" y="0"/>
              <a:ext cx="4562661" cy="1766533"/>
            </a:xfrm>
            <a:custGeom>
              <a:avLst/>
              <a:gdLst/>
              <a:ahLst/>
              <a:cxnLst/>
              <a:rect r="r" b="b" t="t" l="l"/>
              <a:pathLst>
                <a:path h="1766533" w="4562661">
                  <a:moveTo>
                    <a:pt x="29048" y="0"/>
                  </a:moveTo>
                  <a:lnTo>
                    <a:pt x="4533612" y="0"/>
                  </a:lnTo>
                  <a:cubicBezTo>
                    <a:pt x="4541317" y="0"/>
                    <a:pt x="4548705" y="3060"/>
                    <a:pt x="4554153" y="8508"/>
                  </a:cubicBezTo>
                  <a:cubicBezTo>
                    <a:pt x="4559600" y="13956"/>
                    <a:pt x="4562661" y="21344"/>
                    <a:pt x="4562661" y="29048"/>
                  </a:cubicBezTo>
                  <a:lnTo>
                    <a:pt x="4562661" y="1737485"/>
                  </a:lnTo>
                  <a:cubicBezTo>
                    <a:pt x="4562661" y="1745189"/>
                    <a:pt x="4559600" y="1752577"/>
                    <a:pt x="4554153" y="1758025"/>
                  </a:cubicBezTo>
                  <a:cubicBezTo>
                    <a:pt x="4548705" y="1763472"/>
                    <a:pt x="4541317" y="1766533"/>
                    <a:pt x="4533612" y="1766533"/>
                  </a:cubicBezTo>
                  <a:lnTo>
                    <a:pt x="29048" y="1766533"/>
                  </a:lnTo>
                  <a:cubicBezTo>
                    <a:pt x="21344" y="1766533"/>
                    <a:pt x="13956" y="1763472"/>
                    <a:pt x="8508" y="1758025"/>
                  </a:cubicBezTo>
                  <a:cubicBezTo>
                    <a:pt x="3060" y="1752577"/>
                    <a:pt x="0" y="1745189"/>
                    <a:pt x="0" y="1737485"/>
                  </a:cubicBezTo>
                  <a:lnTo>
                    <a:pt x="0" y="29048"/>
                  </a:lnTo>
                  <a:cubicBezTo>
                    <a:pt x="0" y="21344"/>
                    <a:pt x="3060" y="13956"/>
                    <a:pt x="8508" y="8508"/>
                  </a:cubicBezTo>
                  <a:cubicBezTo>
                    <a:pt x="13956" y="3060"/>
                    <a:pt x="21344" y="0"/>
                    <a:pt x="29048" y="0"/>
                  </a:cubicBezTo>
                  <a:close/>
                </a:path>
              </a:pathLst>
            </a:custGeom>
            <a:solidFill>
              <a:srgbClr val="000000">
                <a:alpha val="0"/>
              </a:srgbClr>
            </a:solidFill>
            <a:ln w="28575" cap="rnd">
              <a:solidFill>
                <a:srgbClr val="FAF7F2"/>
              </a:solidFill>
              <a:prstDash val="solid"/>
              <a:round/>
            </a:ln>
          </p:spPr>
        </p:sp>
        <p:sp>
          <p:nvSpPr>
            <p:cNvPr name="TextBox 7" id="7"/>
            <p:cNvSpPr txBox="true"/>
            <p:nvPr/>
          </p:nvSpPr>
          <p:spPr>
            <a:xfrm>
              <a:off x="0" y="-66675"/>
              <a:ext cx="4562661" cy="1833208"/>
            </a:xfrm>
            <a:prstGeom prst="rect">
              <a:avLst/>
            </a:prstGeom>
          </p:spPr>
          <p:txBody>
            <a:bodyPr anchor="ctr" rtlCol="false" tIns="50800" lIns="50800" bIns="50800" rIns="50800"/>
            <a:lstStyle/>
            <a:p>
              <a:pPr algn="ctr">
                <a:lnSpc>
                  <a:spcPts val="3150"/>
                </a:lnSpc>
              </a:pPr>
            </a:p>
          </p:txBody>
        </p:sp>
      </p:grpSp>
      <p:grpSp>
        <p:nvGrpSpPr>
          <p:cNvPr name="Group 8" id="8"/>
          <p:cNvGrpSpPr/>
          <p:nvPr/>
        </p:nvGrpSpPr>
        <p:grpSpPr>
          <a:xfrm rot="0">
            <a:off x="6198927" y="103773"/>
            <a:ext cx="5890146" cy="3098769"/>
            <a:chOff x="0" y="0"/>
            <a:chExt cx="7853528" cy="4131692"/>
          </a:xfrm>
        </p:grpSpPr>
        <p:sp>
          <p:nvSpPr>
            <p:cNvPr name="TextBox 9" id="9"/>
            <p:cNvSpPr txBox="true"/>
            <p:nvPr/>
          </p:nvSpPr>
          <p:spPr>
            <a:xfrm rot="0">
              <a:off x="0" y="285750"/>
              <a:ext cx="7853528" cy="1294522"/>
            </a:xfrm>
            <a:prstGeom prst="rect">
              <a:avLst/>
            </a:prstGeom>
          </p:spPr>
          <p:txBody>
            <a:bodyPr anchor="t" rtlCol="false" tIns="0" lIns="0" bIns="0" rIns="0">
              <a:spAutoFit/>
            </a:bodyPr>
            <a:lstStyle/>
            <a:p>
              <a:pPr algn="ctr">
                <a:lnSpc>
                  <a:spcPts val="6237"/>
                </a:lnSpc>
                <a:spcBef>
                  <a:spcPct val="0"/>
                </a:spcBef>
              </a:pPr>
              <a:r>
                <a:rPr lang="en-US" sz="7797">
                  <a:solidFill>
                    <a:srgbClr val="EC00FF"/>
                  </a:solidFill>
                  <a:latin typeface="Lovelo Line Bold"/>
                </a:rPr>
                <a:t>FUTURE</a:t>
              </a:r>
            </a:p>
          </p:txBody>
        </p:sp>
        <p:sp>
          <p:nvSpPr>
            <p:cNvPr name="TextBox 10" id="10"/>
            <p:cNvSpPr txBox="true"/>
            <p:nvPr/>
          </p:nvSpPr>
          <p:spPr>
            <a:xfrm rot="0">
              <a:off x="0" y="1551068"/>
              <a:ext cx="7853528" cy="1294522"/>
            </a:xfrm>
            <a:prstGeom prst="rect">
              <a:avLst/>
            </a:prstGeom>
          </p:spPr>
          <p:txBody>
            <a:bodyPr anchor="t" rtlCol="false" tIns="0" lIns="0" bIns="0" rIns="0">
              <a:spAutoFit/>
            </a:bodyPr>
            <a:lstStyle/>
            <a:p>
              <a:pPr algn="ctr">
                <a:lnSpc>
                  <a:spcPts val="6237"/>
                </a:lnSpc>
                <a:spcBef>
                  <a:spcPct val="0"/>
                </a:spcBef>
              </a:pPr>
              <a:r>
                <a:rPr lang="en-US" sz="7797">
                  <a:solidFill>
                    <a:srgbClr val="FA110A"/>
                  </a:solidFill>
                  <a:latin typeface="Lovelo Line Bold"/>
                </a:rPr>
                <a:t>WORK</a:t>
              </a:r>
            </a:p>
          </p:txBody>
        </p:sp>
        <p:sp>
          <p:nvSpPr>
            <p:cNvPr name="TextBox 11" id="11"/>
            <p:cNvSpPr txBox="true"/>
            <p:nvPr/>
          </p:nvSpPr>
          <p:spPr>
            <a:xfrm rot="0">
              <a:off x="0" y="2837169"/>
              <a:ext cx="7853528" cy="1294522"/>
            </a:xfrm>
            <a:prstGeom prst="rect">
              <a:avLst/>
            </a:prstGeom>
          </p:spPr>
          <p:txBody>
            <a:bodyPr anchor="t" rtlCol="false" tIns="0" lIns="0" bIns="0" rIns="0">
              <a:spAutoFit/>
            </a:bodyPr>
            <a:lstStyle/>
            <a:p>
              <a:pPr algn="ctr">
                <a:lnSpc>
                  <a:spcPts val="6237"/>
                </a:lnSpc>
                <a:spcBef>
                  <a:spcPct val="0"/>
                </a:spcBef>
              </a:pPr>
              <a:r>
                <a:rPr lang="en-US" sz="7797">
                  <a:solidFill>
                    <a:srgbClr val="CFFF00"/>
                  </a:solidFill>
                  <a:latin typeface="Lovelo Line Bold"/>
                </a:rPr>
                <a:t>DIRECTION</a:t>
              </a:r>
            </a:p>
          </p:txBody>
        </p:sp>
      </p:grpSp>
      <p:sp>
        <p:nvSpPr>
          <p:cNvPr name="TextBox 12" id="12"/>
          <p:cNvSpPr txBox="true"/>
          <p:nvPr/>
        </p:nvSpPr>
        <p:spPr>
          <a:xfrm rot="0">
            <a:off x="947620" y="3286760"/>
            <a:ext cx="16932467" cy="5970907"/>
          </a:xfrm>
          <a:prstGeom prst="rect">
            <a:avLst/>
          </a:prstGeom>
        </p:spPr>
        <p:txBody>
          <a:bodyPr anchor="t" rtlCol="false" tIns="0" lIns="0" bIns="0" rIns="0">
            <a:spAutoFit/>
          </a:bodyPr>
          <a:lstStyle/>
          <a:p>
            <a:pPr algn="l" marL="1468101" indent="-734051" lvl="1">
              <a:lnSpc>
                <a:spcPts val="9519"/>
              </a:lnSpc>
              <a:buFont typeface="Arial"/>
              <a:buChar char="•"/>
            </a:pPr>
            <a:r>
              <a:rPr lang="en-US" sz="6799">
                <a:solidFill>
                  <a:srgbClr val="FFFFFF"/>
                </a:solidFill>
                <a:latin typeface="Abril Fatface"/>
              </a:rPr>
              <a:t>Performance</a:t>
            </a:r>
          </a:p>
          <a:p>
            <a:pPr algn="l" marL="1468101" indent="-734051" lvl="1">
              <a:lnSpc>
                <a:spcPts val="9519"/>
              </a:lnSpc>
              <a:buFont typeface="Arial"/>
              <a:buChar char="•"/>
            </a:pPr>
            <a:r>
              <a:rPr lang="en-US" sz="6799">
                <a:solidFill>
                  <a:srgbClr val="FFFFFF"/>
                </a:solidFill>
                <a:latin typeface="Abril Fatface"/>
              </a:rPr>
              <a:t>Intrusion detection</a:t>
            </a:r>
          </a:p>
          <a:p>
            <a:pPr algn="l" marL="1468101" indent="-734051" lvl="1">
              <a:lnSpc>
                <a:spcPts val="9519"/>
              </a:lnSpc>
              <a:buFont typeface="Arial"/>
              <a:buChar char="•"/>
            </a:pPr>
            <a:r>
              <a:rPr lang="en-US" sz="6799">
                <a:solidFill>
                  <a:srgbClr val="FFFFFF"/>
                </a:solidFill>
                <a:latin typeface="Abril Fatface"/>
              </a:rPr>
              <a:t>Access control</a:t>
            </a:r>
          </a:p>
          <a:p>
            <a:pPr algn="l" marL="1468101" indent="-734051" lvl="1">
              <a:lnSpc>
                <a:spcPts val="9519"/>
              </a:lnSpc>
              <a:buFont typeface="Arial"/>
              <a:buChar char="•"/>
            </a:pPr>
            <a:r>
              <a:rPr lang="en-US" sz="6799">
                <a:solidFill>
                  <a:srgbClr val="FFFFFF"/>
                </a:solidFill>
                <a:latin typeface="Abril Fatface"/>
              </a:rPr>
              <a:t>Formal security analysis</a:t>
            </a:r>
          </a:p>
          <a:p>
            <a:pPr algn="l" marL="1468101" indent="-734051" lvl="1">
              <a:lnSpc>
                <a:spcPts val="9519"/>
              </a:lnSpc>
              <a:buFont typeface="Arial"/>
              <a:buChar char="•"/>
            </a:pPr>
            <a:r>
              <a:rPr lang="en-US" sz="6799">
                <a:solidFill>
                  <a:srgbClr val="FFFFFF"/>
                </a:solidFill>
                <a:latin typeface="Abril Fatface"/>
              </a:rPr>
              <a:t>Security analysis services</a:t>
            </a:r>
          </a:p>
        </p:txBody>
      </p:sp>
    </p:spTree>
  </p:cSld>
  <p:clrMapOvr>
    <a:masterClrMapping/>
  </p:clrMapOvr>
  <p:transition spd="slow">
    <p:push dir="l"/>
  </p:transition>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0" t="-1005" r="0" b="-1005"/>
              </a:stretch>
            </a:blipFill>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3">
                <a:alphaModFix amt="60000"/>
              </a:blip>
              <a:stretch>
                <a:fillRect l="-160" t="0" r="-160" b="0"/>
              </a:stretch>
            </a:blipFill>
          </p:spPr>
        </p:sp>
      </p:grpSp>
      <p:sp>
        <p:nvSpPr>
          <p:cNvPr name="TextBox 5" id="5"/>
          <p:cNvSpPr txBox="true"/>
          <p:nvPr/>
        </p:nvSpPr>
        <p:spPr>
          <a:xfrm rot="0">
            <a:off x="2181479" y="5272476"/>
            <a:ext cx="13925041" cy="1463674"/>
          </a:xfrm>
          <a:prstGeom prst="rect">
            <a:avLst/>
          </a:prstGeom>
        </p:spPr>
        <p:txBody>
          <a:bodyPr anchor="t" rtlCol="false" tIns="0" lIns="0" bIns="0" rIns="0">
            <a:spAutoFit/>
          </a:bodyPr>
          <a:lstStyle/>
          <a:p>
            <a:pPr algn="ctr">
              <a:lnSpc>
                <a:spcPts val="11200"/>
              </a:lnSpc>
              <a:spcBef>
                <a:spcPct val="0"/>
              </a:spcBef>
            </a:pPr>
            <a:r>
              <a:rPr lang="en-US" sz="8000" spc="1200">
                <a:solidFill>
                  <a:srgbClr val="FAF7F2"/>
                </a:solidFill>
                <a:latin typeface="Horizon"/>
              </a:rPr>
              <a:t>THANK YOU</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4436964" y="410048"/>
            <a:ext cx="3282359" cy="3383875"/>
          </a:xfrm>
          <a:custGeom>
            <a:avLst/>
            <a:gdLst/>
            <a:ahLst/>
            <a:cxnLst/>
            <a:rect r="r" b="b" t="t" l="l"/>
            <a:pathLst>
              <a:path h="3383875" w="3282359">
                <a:moveTo>
                  <a:pt x="0" y="0"/>
                </a:moveTo>
                <a:lnTo>
                  <a:pt x="3282359" y="0"/>
                </a:lnTo>
                <a:lnTo>
                  <a:pt x="3282359" y="3383875"/>
                </a:lnTo>
                <a:lnTo>
                  <a:pt x="0" y="3383875"/>
                </a:lnTo>
                <a:lnTo>
                  <a:pt x="0" y="0"/>
                </a:lnTo>
                <a:close/>
              </a:path>
            </a:pathLst>
          </a:custGeom>
          <a:blipFill>
            <a:blip r:embed="rId2"/>
            <a:stretch>
              <a:fillRect l="0" t="0" r="0" b="0"/>
            </a:stretch>
          </a:blipFill>
        </p:spPr>
      </p:sp>
      <p:grpSp>
        <p:nvGrpSpPr>
          <p:cNvPr name="Group 3" id="3"/>
          <p:cNvGrpSpPr/>
          <p:nvPr/>
        </p:nvGrpSpPr>
        <p:grpSpPr>
          <a:xfrm rot="0">
            <a:off x="1028700" y="2089520"/>
            <a:ext cx="14366662" cy="6649756"/>
            <a:chOff x="0" y="0"/>
            <a:chExt cx="19155550" cy="8866341"/>
          </a:xfrm>
        </p:grpSpPr>
        <p:sp>
          <p:nvSpPr>
            <p:cNvPr name="TextBox 4" id="4"/>
            <p:cNvSpPr txBox="true"/>
            <p:nvPr/>
          </p:nvSpPr>
          <p:spPr>
            <a:xfrm rot="0">
              <a:off x="0" y="-9525"/>
              <a:ext cx="19155550" cy="2879725"/>
            </a:xfrm>
            <a:prstGeom prst="rect">
              <a:avLst/>
            </a:prstGeom>
          </p:spPr>
          <p:txBody>
            <a:bodyPr anchor="t" rtlCol="false" tIns="0" lIns="0" bIns="0" rIns="0">
              <a:spAutoFit/>
            </a:bodyPr>
            <a:lstStyle/>
            <a:p>
              <a:pPr algn="l">
                <a:lnSpc>
                  <a:spcPts val="8515"/>
                </a:lnSpc>
              </a:pPr>
              <a:r>
                <a:rPr lang="en-US" sz="7096">
                  <a:solidFill>
                    <a:srgbClr val="FFFFFF"/>
                  </a:solidFill>
                  <a:latin typeface="Lobster"/>
                </a:rPr>
                <a:t>The main contributions of the paper are the following:</a:t>
              </a:r>
            </a:p>
          </p:txBody>
        </p:sp>
        <p:sp>
          <p:nvSpPr>
            <p:cNvPr name="TextBox 5" id="5"/>
            <p:cNvSpPr txBox="true"/>
            <p:nvPr/>
          </p:nvSpPr>
          <p:spPr>
            <a:xfrm rot="0">
              <a:off x="0" y="3662891"/>
              <a:ext cx="19155550" cy="5203450"/>
            </a:xfrm>
            <a:prstGeom prst="rect">
              <a:avLst/>
            </a:prstGeom>
          </p:spPr>
          <p:txBody>
            <a:bodyPr anchor="t" rtlCol="false" tIns="0" lIns="0" bIns="0" rIns="0">
              <a:spAutoFit/>
            </a:bodyPr>
            <a:lstStyle/>
            <a:p>
              <a:pPr algn="l">
                <a:lnSpc>
                  <a:spcPts val="4477"/>
                </a:lnSpc>
              </a:pPr>
              <a:r>
                <a:rPr lang="en-US" sz="3198">
                  <a:solidFill>
                    <a:srgbClr val="FFFFFF"/>
                  </a:solidFill>
                  <a:latin typeface="Poppins Light"/>
                </a:rPr>
                <a:t> •Introduce a digital twin IACS adversary model and identify security requirements for this model. </a:t>
              </a:r>
            </a:p>
            <a:p>
              <a:pPr algn="l">
                <a:lnSpc>
                  <a:spcPts val="4477"/>
                </a:lnSpc>
              </a:pPr>
              <a:r>
                <a:rPr lang="en-US" sz="3198">
                  <a:solidFill>
                    <a:srgbClr val="FFFFFF"/>
                  </a:solidFill>
                  <a:latin typeface="Poppins Light"/>
                </a:rPr>
                <a:t>• Suggest a novel digital twin based security architecture including a new state replication model. </a:t>
              </a:r>
            </a:p>
            <a:p>
              <a:pPr algn="l">
                <a:lnSpc>
                  <a:spcPts val="4477"/>
                </a:lnSpc>
              </a:pPr>
              <a:r>
                <a:rPr lang="en-US" sz="3198">
                  <a:solidFill>
                    <a:srgbClr val="FFFFFF"/>
                  </a:solidFill>
                  <a:latin typeface="Poppins Light"/>
                </a:rPr>
                <a:t>• Evaluate the security of the proposed state replication model as well as present a proof of concept implementation for a PLC software upgrade case including performance figures.</a:t>
              </a:r>
            </a:p>
          </p:txBody>
        </p:sp>
      </p:gr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2313535" y="1545439"/>
            <a:ext cx="13660929" cy="7196121"/>
          </a:xfrm>
          <a:custGeom>
            <a:avLst/>
            <a:gdLst/>
            <a:ahLst/>
            <a:cxnLst/>
            <a:rect r="r" b="b" t="t" l="l"/>
            <a:pathLst>
              <a:path h="7196121" w="13660929">
                <a:moveTo>
                  <a:pt x="0" y="0"/>
                </a:moveTo>
                <a:lnTo>
                  <a:pt x="13660930" y="0"/>
                </a:lnTo>
                <a:lnTo>
                  <a:pt x="13660930" y="7196122"/>
                </a:lnTo>
                <a:lnTo>
                  <a:pt x="0" y="7196122"/>
                </a:lnTo>
                <a:lnTo>
                  <a:pt x="0" y="0"/>
                </a:lnTo>
                <a:close/>
              </a:path>
            </a:pathLst>
          </a:custGeom>
          <a:blipFill>
            <a:blip r:embed="rId2"/>
            <a:stretch>
              <a:fillRect l="0" t="0" r="0" b="0"/>
            </a:stretch>
          </a:blipFill>
        </p:spPr>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3936380" y="1028700"/>
            <a:ext cx="10415239" cy="8229600"/>
          </a:xfrm>
          <a:custGeom>
            <a:avLst/>
            <a:gdLst/>
            <a:ahLst/>
            <a:cxnLst/>
            <a:rect r="r" b="b" t="t" l="l"/>
            <a:pathLst>
              <a:path h="8229600" w="10415239">
                <a:moveTo>
                  <a:pt x="0" y="0"/>
                </a:moveTo>
                <a:lnTo>
                  <a:pt x="10415240" y="0"/>
                </a:lnTo>
                <a:lnTo>
                  <a:pt x="10415240" y="8229600"/>
                </a:lnTo>
                <a:lnTo>
                  <a:pt x="0" y="8229600"/>
                </a:lnTo>
                <a:lnTo>
                  <a:pt x="0" y="0"/>
                </a:lnTo>
                <a:close/>
              </a:path>
            </a:pathLst>
          </a:custGeom>
          <a:blipFill>
            <a:blip r:embed="rId2"/>
            <a:stretch>
              <a:fillRect l="0" t="0" r="0" b="0"/>
            </a:stretch>
          </a:blipFill>
        </p:spPr>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2351458"/>
            <a:ext cx="16542269" cy="6125881"/>
            <a:chOff x="0" y="0"/>
            <a:chExt cx="22056358" cy="8167841"/>
          </a:xfrm>
        </p:grpSpPr>
        <p:sp>
          <p:nvSpPr>
            <p:cNvPr name="TextBox 3" id="3"/>
            <p:cNvSpPr txBox="true"/>
            <p:nvPr/>
          </p:nvSpPr>
          <p:spPr>
            <a:xfrm rot="0">
              <a:off x="0" y="0"/>
              <a:ext cx="22056358" cy="1422400"/>
            </a:xfrm>
            <a:prstGeom prst="rect">
              <a:avLst/>
            </a:prstGeom>
          </p:spPr>
          <p:txBody>
            <a:bodyPr anchor="t" rtlCol="false" tIns="0" lIns="0" bIns="0" rIns="0">
              <a:spAutoFit/>
            </a:bodyPr>
            <a:lstStyle/>
            <a:p>
              <a:pPr algn="ctr">
                <a:lnSpc>
                  <a:spcPts val="8400"/>
                </a:lnSpc>
              </a:pPr>
              <a:r>
                <a:rPr lang="en-US" sz="7000">
                  <a:solidFill>
                    <a:srgbClr val="FFFFFF"/>
                  </a:solidFill>
                  <a:latin typeface="Poppins Medium Bold"/>
                </a:rPr>
                <a:t>ADVERSARY MODEL </a:t>
              </a:r>
            </a:p>
          </p:txBody>
        </p:sp>
        <p:sp>
          <p:nvSpPr>
            <p:cNvPr name="TextBox 4" id="4"/>
            <p:cNvSpPr txBox="true"/>
            <p:nvPr/>
          </p:nvSpPr>
          <p:spPr>
            <a:xfrm rot="0">
              <a:off x="0" y="2215091"/>
              <a:ext cx="22056358" cy="5952750"/>
            </a:xfrm>
            <a:prstGeom prst="rect">
              <a:avLst/>
            </a:prstGeom>
          </p:spPr>
          <p:txBody>
            <a:bodyPr anchor="t" rtlCol="false" tIns="0" lIns="0" bIns="0" rIns="0">
              <a:spAutoFit/>
            </a:bodyPr>
            <a:lstStyle/>
            <a:p>
              <a:pPr algn="just" marL="690571" indent="-345286" lvl="1">
                <a:lnSpc>
                  <a:spcPts val="4477"/>
                </a:lnSpc>
                <a:buFont typeface="Arial"/>
                <a:buChar char="•"/>
              </a:pPr>
              <a:r>
                <a:rPr lang="en-US" sz="3198">
                  <a:solidFill>
                    <a:srgbClr val="FFFFFF"/>
                  </a:solidFill>
                  <a:latin typeface="Poppins Light"/>
                </a:rPr>
                <a:t>The attacker is able to intercept, modify and replay all communication from the physical domain to the digital domain and vice versa.  </a:t>
              </a:r>
            </a:p>
            <a:p>
              <a:pPr algn="just" marL="690571" indent="-345286" lvl="1">
                <a:lnSpc>
                  <a:spcPts val="4477"/>
                </a:lnSpc>
                <a:buFont typeface="Arial"/>
                <a:buChar char="•"/>
              </a:pPr>
              <a:r>
                <a:rPr lang="en-US" sz="3198">
                  <a:solidFill>
                    <a:srgbClr val="FFFFFF"/>
                  </a:solidFill>
                  <a:latin typeface="Poppins Light"/>
                </a:rPr>
                <a:t>The attacker is able to launch input attacks by sending arbitrary messages to a digital twin and input requests, i.e. he or she can choose to send arbitrary input from the set Iu’ to the digital twin u’ . </a:t>
              </a:r>
            </a:p>
            <a:p>
              <a:pPr algn="just" marL="690571" indent="-345286" lvl="1">
                <a:lnSpc>
                  <a:spcPts val="4477"/>
                </a:lnSpc>
                <a:buFont typeface="Arial"/>
                <a:buChar char="•"/>
              </a:pPr>
              <a:r>
                <a:rPr lang="en-US" sz="3198">
                  <a:solidFill>
                    <a:srgbClr val="FFFFFF"/>
                  </a:solidFill>
                  <a:latin typeface="Poppins Light"/>
                </a:rPr>
                <a:t>The attacker is able to launch intercept, modify and replay any information sent between digital twins or between digital twins and other units executing in the virtual domain.</a:t>
              </a:r>
            </a:p>
          </p:txBody>
        </p:sp>
      </p:gr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298980" y="3173549"/>
            <a:ext cx="6311884" cy="1969951"/>
          </a:xfrm>
          <a:custGeom>
            <a:avLst/>
            <a:gdLst/>
            <a:ahLst/>
            <a:cxnLst/>
            <a:rect r="r" b="b" t="t" l="l"/>
            <a:pathLst>
              <a:path h="1969951" w="6311884">
                <a:moveTo>
                  <a:pt x="0" y="0"/>
                </a:moveTo>
                <a:lnTo>
                  <a:pt x="6311884" y="0"/>
                </a:lnTo>
                <a:lnTo>
                  <a:pt x="6311884" y="1969951"/>
                </a:lnTo>
                <a:lnTo>
                  <a:pt x="0" y="1969951"/>
                </a:lnTo>
                <a:lnTo>
                  <a:pt x="0" y="0"/>
                </a:lnTo>
                <a:close/>
              </a:path>
            </a:pathLst>
          </a:custGeom>
          <a:blipFill>
            <a:blip r:embed="rId2"/>
            <a:stretch>
              <a:fillRect l="0" t="0" r="0" b="0"/>
            </a:stretch>
          </a:blipFill>
        </p:spPr>
      </p:sp>
      <p:sp>
        <p:nvSpPr>
          <p:cNvPr name="Freeform 3" id="3"/>
          <p:cNvSpPr/>
          <p:nvPr/>
        </p:nvSpPr>
        <p:spPr>
          <a:xfrm flipH="false" flipV="false" rot="0">
            <a:off x="7140671" y="3173549"/>
            <a:ext cx="6192391" cy="2945001"/>
          </a:xfrm>
          <a:custGeom>
            <a:avLst/>
            <a:gdLst/>
            <a:ahLst/>
            <a:cxnLst/>
            <a:rect r="r" b="b" t="t" l="l"/>
            <a:pathLst>
              <a:path h="2945001" w="6192391">
                <a:moveTo>
                  <a:pt x="0" y="0"/>
                </a:moveTo>
                <a:lnTo>
                  <a:pt x="6192390" y="0"/>
                </a:lnTo>
                <a:lnTo>
                  <a:pt x="6192390" y="2945001"/>
                </a:lnTo>
                <a:lnTo>
                  <a:pt x="0" y="2945001"/>
                </a:lnTo>
                <a:lnTo>
                  <a:pt x="0" y="0"/>
                </a:lnTo>
                <a:close/>
              </a:path>
            </a:pathLst>
          </a:custGeom>
          <a:blipFill>
            <a:blip r:embed="rId3"/>
            <a:stretch>
              <a:fillRect l="0" t="0" r="0" b="0"/>
            </a:stretch>
          </a:blipFill>
        </p:spPr>
      </p:sp>
      <p:sp>
        <p:nvSpPr>
          <p:cNvPr name="Freeform 4" id="4"/>
          <p:cNvSpPr/>
          <p:nvPr/>
        </p:nvSpPr>
        <p:spPr>
          <a:xfrm flipH="false" flipV="false" rot="0">
            <a:off x="10236866" y="6661475"/>
            <a:ext cx="7616407" cy="3056265"/>
          </a:xfrm>
          <a:custGeom>
            <a:avLst/>
            <a:gdLst/>
            <a:ahLst/>
            <a:cxnLst/>
            <a:rect r="r" b="b" t="t" l="l"/>
            <a:pathLst>
              <a:path h="3056265" w="7616407">
                <a:moveTo>
                  <a:pt x="0" y="0"/>
                </a:moveTo>
                <a:lnTo>
                  <a:pt x="7616407" y="0"/>
                </a:lnTo>
                <a:lnTo>
                  <a:pt x="7616407" y="3056266"/>
                </a:lnTo>
                <a:lnTo>
                  <a:pt x="0" y="3056266"/>
                </a:lnTo>
                <a:lnTo>
                  <a:pt x="0" y="0"/>
                </a:lnTo>
                <a:close/>
              </a:path>
            </a:pathLst>
          </a:custGeom>
          <a:blipFill>
            <a:blip r:embed="rId4"/>
            <a:stretch>
              <a:fillRect l="0" t="0" r="0" b="0"/>
            </a:stretch>
          </a:blipFill>
        </p:spPr>
      </p:sp>
      <p:grpSp>
        <p:nvGrpSpPr>
          <p:cNvPr name="Group 5" id="5"/>
          <p:cNvGrpSpPr/>
          <p:nvPr/>
        </p:nvGrpSpPr>
        <p:grpSpPr>
          <a:xfrm rot="0">
            <a:off x="1291768" y="162941"/>
            <a:ext cx="14835430" cy="2467263"/>
            <a:chOff x="0" y="0"/>
            <a:chExt cx="19780573" cy="3289684"/>
          </a:xfrm>
        </p:grpSpPr>
        <p:sp>
          <p:nvSpPr>
            <p:cNvPr name="TextBox 6" id="6"/>
            <p:cNvSpPr txBox="true"/>
            <p:nvPr/>
          </p:nvSpPr>
          <p:spPr>
            <a:xfrm rot="0">
              <a:off x="0" y="2060959"/>
              <a:ext cx="19780573" cy="1228725"/>
            </a:xfrm>
            <a:prstGeom prst="rect">
              <a:avLst/>
            </a:prstGeom>
          </p:spPr>
          <p:txBody>
            <a:bodyPr anchor="t" rtlCol="false" tIns="0" lIns="0" bIns="0" rIns="0">
              <a:spAutoFit/>
            </a:bodyPr>
            <a:lstStyle/>
            <a:p>
              <a:pPr algn="l">
                <a:lnSpc>
                  <a:spcPts val="3600"/>
                </a:lnSpc>
              </a:pPr>
              <a:r>
                <a:rPr lang="en-US" sz="3000">
                  <a:solidFill>
                    <a:srgbClr val="10B5BF"/>
                  </a:solidFill>
                  <a:latin typeface="Poppins Medium"/>
                </a:rPr>
                <a:t>The basis of the new security architecture is the introduction of state replication between the physical and digital twin.</a:t>
              </a:r>
            </a:p>
          </p:txBody>
        </p:sp>
        <p:sp>
          <p:nvSpPr>
            <p:cNvPr name="TextBox 7" id="7"/>
            <p:cNvSpPr txBox="true"/>
            <p:nvPr/>
          </p:nvSpPr>
          <p:spPr>
            <a:xfrm rot="0">
              <a:off x="0" y="0"/>
              <a:ext cx="19780573" cy="1346200"/>
            </a:xfrm>
            <a:prstGeom prst="rect">
              <a:avLst/>
            </a:prstGeom>
          </p:spPr>
          <p:txBody>
            <a:bodyPr anchor="t" rtlCol="false" tIns="0" lIns="0" bIns="0" rIns="0">
              <a:spAutoFit/>
            </a:bodyPr>
            <a:lstStyle/>
            <a:p>
              <a:pPr algn="l">
                <a:lnSpc>
                  <a:spcPts val="7980"/>
                </a:lnSpc>
              </a:pPr>
              <a:r>
                <a:rPr lang="en-US" sz="6650">
                  <a:solidFill>
                    <a:srgbClr val="FFFFFF"/>
                  </a:solidFill>
                  <a:latin typeface="Poppins Medium Bold"/>
                </a:rPr>
                <a:t>Security definitions</a:t>
              </a:r>
            </a:p>
          </p:txBody>
        </p:sp>
      </p:grpSp>
      <p:sp>
        <p:nvSpPr>
          <p:cNvPr name="TextBox 8" id="8"/>
          <p:cNvSpPr txBox="true"/>
          <p:nvPr/>
        </p:nvSpPr>
        <p:spPr>
          <a:xfrm rot="0">
            <a:off x="298980" y="5648325"/>
            <a:ext cx="6335160" cy="1600200"/>
          </a:xfrm>
          <a:prstGeom prst="rect">
            <a:avLst/>
          </a:prstGeom>
        </p:spPr>
        <p:txBody>
          <a:bodyPr anchor="t" rtlCol="false" tIns="0" lIns="0" bIns="0" rIns="0">
            <a:spAutoFit/>
          </a:bodyPr>
          <a:lstStyle/>
          <a:p>
            <a:pPr algn="l">
              <a:lnSpc>
                <a:spcPts val="2100"/>
              </a:lnSpc>
            </a:pPr>
            <a:r>
              <a:rPr lang="en-US" sz="1500">
                <a:solidFill>
                  <a:srgbClr val="FFFFFF"/>
                </a:solidFill>
                <a:latin typeface="Poppins Light"/>
              </a:rPr>
              <a:t>This definition reflects the requirement that when the digital twin starts in a state consistent with the staring state of the physical counterpart and whenever neither the physical twin nor the digital twin receive any input, they are both always transitioned to states that are consistent. i.e. the physical to digital twin state mapping agree with the state of the digital twin.</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4429802" y="263892"/>
            <a:ext cx="9428395" cy="9759216"/>
          </a:xfrm>
          <a:custGeom>
            <a:avLst/>
            <a:gdLst/>
            <a:ahLst/>
            <a:cxnLst/>
            <a:rect r="r" b="b" t="t" l="l"/>
            <a:pathLst>
              <a:path h="9759216" w="9428395">
                <a:moveTo>
                  <a:pt x="0" y="0"/>
                </a:moveTo>
                <a:lnTo>
                  <a:pt x="9428396" y="0"/>
                </a:lnTo>
                <a:lnTo>
                  <a:pt x="9428396" y="9759216"/>
                </a:lnTo>
                <a:lnTo>
                  <a:pt x="0" y="9759216"/>
                </a:lnTo>
                <a:lnTo>
                  <a:pt x="0" y="0"/>
                </a:lnTo>
                <a:close/>
              </a:path>
            </a:pathLst>
          </a:custGeom>
          <a:blipFill>
            <a:blip r:embed="rId2"/>
            <a:stretch>
              <a:fillRect l="0" t="0" r="0" b="0"/>
            </a:stretch>
          </a:blipFill>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DAF4G5Oc8M4</dc:identifier>
  <dcterms:modified xsi:type="dcterms:W3CDTF">2011-08-01T06:04:30Z</dcterms:modified>
  <cp:revision>1</cp:revision>
  <dc:title>CMP 655 Wireless Networks</dc:title>
</cp:coreProperties>
</file>